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500" r:id="rId3"/>
    <p:sldId id="501" r:id="rId4"/>
    <p:sldId id="495" r:id="rId5"/>
    <p:sldId id="490" r:id="rId6"/>
    <p:sldId id="436" r:id="rId7"/>
    <p:sldId id="502" r:id="rId8"/>
    <p:sldId id="494" r:id="rId9"/>
    <p:sldId id="503" r:id="rId10"/>
    <p:sldId id="504" r:id="rId11"/>
    <p:sldId id="491" r:id="rId12"/>
    <p:sldId id="505" r:id="rId13"/>
    <p:sldId id="506" r:id="rId14"/>
    <p:sldId id="508" r:id="rId15"/>
    <p:sldId id="507" r:id="rId16"/>
  </p:sldIdLst>
  <p:sldSz cx="12196763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42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8F8F8"/>
    <a:srgbClr val="781E19"/>
    <a:srgbClr val="DDDDDD"/>
    <a:srgbClr val="A9BECB"/>
    <a:srgbClr val="21A3D0"/>
    <a:srgbClr val="AF1D5C"/>
    <a:srgbClr val="D01C63"/>
    <a:srgbClr val="0067AC"/>
    <a:srgbClr val="F595DC"/>
    <a:srgbClr val="F16BC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5769" autoAdjust="0"/>
    <p:restoredTop sz="93857" autoAdjust="0"/>
  </p:normalViewPr>
  <p:slideViewPr>
    <p:cSldViewPr snapToObjects="1">
      <p:cViewPr>
        <p:scale>
          <a:sx n="80" d="100"/>
          <a:sy n="80" d="100"/>
        </p:scale>
        <p:origin x="-317" y="19"/>
      </p:cViewPr>
      <p:guideLst>
        <p:guide orient="horz" pos="2142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48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zh-CN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B9EEDA17-7CE7-49CA-897E-A1888A19DA62}" type="datetimeFigureOut">
              <a:rPr lang="zh-CN" altLang="en-US"/>
              <a:pPr/>
              <a:t>2017/11/8/Wed</a:t>
            </a:fld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CE1689F0-D8FB-450F-A36F-553F26501FEE}" type="slidenum">
              <a:rPr lang="zh-CN" alt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7616106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62210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04489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04489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04489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04489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2324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 bwMode="auto"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PECLOGO-eff-0-1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4146913" y="2886609"/>
            <a:ext cx="1060349" cy="79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PPECLOGO-eff-0-2"/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8430462" y="2758265"/>
            <a:ext cx="1096814" cy="83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PPECLOGO-eff-0-3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1040451" y="1447779"/>
            <a:ext cx="3013731" cy="2376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PPECLOGO-eff-0-1"/>
          <p:cNvPicPr>
            <a:picLocks noChangeAspect="1" noChangeArrowheads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4467436" y="3771071"/>
            <a:ext cx="524127" cy="395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PPECLOGO-eff-0-1"/>
          <p:cNvPicPr>
            <a:picLocks noChangeAspect="1" noChangeArrowheads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7376340" y="2904246"/>
            <a:ext cx="401158" cy="30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PPECLOGO-eff-0-2"/>
          <p:cNvPicPr>
            <a:picLocks noChangeAspect="1" noChangeArrowheads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5277817" y="2574149"/>
            <a:ext cx="981731" cy="75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PPECLOGO-eff-5-4"/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3261942" y="3206628"/>
            <a:ext cx="1477636" cy="1123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PPECLOGO-eff-5-2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5352404" y="3446014"/>
            <a:ext cx="1834444" cy="1436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PPECLOGO-eff-5-4"/>
          <p:cNvPicPr>
            <a:picLocks noChangeAspect="1" noChangeArrowheads="1"/>
          </p:cNvPicPr>
          <p:nvPr userDrawn="1"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886102" y="2725338"/>
            <a:ext cx="1116794" cy="85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PPECLOGO-eff-0-1"/>
          <p:cNvPicPr>
            <a:picLocks noChangeAspect="1" noChangeArrowheads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7942800" y="3624920"/>
            <a:ext cx="522112" cy="39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PPECLOGO-eff-0-1"/>
          <p:cNvPicPr>
            <a:picLocks noChangeAspect="1" noChangeArrowheads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11254880" y="2365000"/>
            <a:ext cx="522110" cy="39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PPECLOGO-eff2-1-2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2054437" y="2795894"/>
            <a:ext cx="1697365" cy="1428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PPECLOGO-eff2-1-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3983626" y="2785815"/>
            <a:ext cx="437445" cy="36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PPECLOGO-eff2-1-4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8519340" y="3325061"/>
            <a:ext cx="703540" cy="58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PPECLOGO-eff2-1-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239008" y="2909285"/>
            <a:ext cx="360841" cy="30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PPECLOGO-eff2-1-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 bwMode="auto">
          <a:xfrm>
            <a:off x="9744990" y="3446013"/>
            <a:ext cx="282222" cy="23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38886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-0.25 0  E" pathEditMode="relative" rAng="0" ptsTypes="">
                                      <p:cBhvr>
                                        <p:cTn id="39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33333E-6 L -0.31632 3.33333E-6 " pathEditMode="relative" rAng="0" ptsTypes="AA">
                                      <p:cBhvr>
                                        <p:cTn id="41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816" y="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04 -1.85185E-6 L -0.46684 -1.85185E-6 " pathEditMode="relative" rAng="0" ptsTypes="AA">
                                      <p:cBhvr>
                                        <p:cTn id="43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594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1.11111E-6 L -0.19531 1.11111E-6 " pathEditMode="relative" rAng="0" ptsTypes="AA">
                                      <p:cBhvr>
                                        <p:cTn id="45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74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2.59259E-6 L -0.43594 2.59259E-6 " pathEditMode="relative" rAng="0" ptsTypes="AA">
                                      <p:cBhvr>
                                        <p:cTn id="47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06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1.85185E-6 L -0.33577 -1.85185E-6 " pathEditMode="relative" rAng="0" ptsTypes="AA">
                                      <p:cBhvr>
                                        <p:cTn id="4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88" y="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85185E-6 L -0.57188 -1.85185E-6 " pathEditMode="relative" rAng="0" ptsTypes="AA">
                                      <p:cBhvr>
                                        <p:cTn id="51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0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85185E-6 L -0.57188 -1.85185E-6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94" y="0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2.59259E-6 L 0.43906 2.59259E-6 " pathEditMode="relative" rAng="0" ptsTypes="AA">
                                      <p:cBhvr>
                                        <p:cTn id="55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944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2.96296E-6 L 0.62813 2.96296E-6 " pathEditMode="relative" rAng="0" ptsTypes="AA">
                                      <p:cBhvr>
                                        <p:cTn id="57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406" y="0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2.96296E-6 L 0.42465 -2.96296E-6 " pathEditMode="relative" rAng="0" ptsTypes="AA">
                                      <p:cBhvr>
                                        <p:cTn id="59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33" y="0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xit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53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53" presetClass="exit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53" presetClass="exit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53" presetClass="exit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xmlns="" val="978274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3963" y="908050"/>
            <a:ext cx="2743200" cy="521811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908050"/>
            <a:ext cx="8081963" cy="521811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xmlns="" val="1089430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5624" y="908050"/>
            <a:ext cx="10601349" cy="6350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5624" y="1600200"/>
            <a:ext cx="10601349" cy="4525963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1651531" y="6388866"/>
            <a:ext cx="423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A8D629F8-11E1-4F49-82F6-0EEED36D1DAD}" type="slidenum">
              <a:rPr lang="zh-CN" altLang="en-US" sz="1400" smtClean="0">
                <a:solidFill>
                  <a:srgbClr val="F8F8F8"/>
                </a:solidFill>
                <a:latin typeface="+mn-ea"/>
                <a:ea typeface="+mn-ea"/>
              </a:rPr>
              <a:pPr algn="ctr"/>
              <a:t>‹#›</a:t>
            </a:fld>
            <a:endParaRPr lang="zh-CN" altLang="en-US" sz="1400">
              <a:solidFill>
                <a:srgbClr val="F8F8F8"/>
              </a:solidFill>
              <a:latin typeface="+mn-ea"/>
              <a:ea typeface="+mn-ea"/>
            </a:endParaRPr>
          </a:p>
        </p:txBody>
      </p:sp>
      <p:sp>
        <p:nvSpPr>
          <p:cNvPr id="11" name="Freeform 10"/>
          <p:cNvSpPr>
            <a:spLocks/>
          </p:cNvSpPr>
          <p:nvPr userDrawn="1"/>
        </p:nvSpPr>
        <p:spPr bwMode="auto">
          <a:xfrm>
            <a:off x="193675" y="208707"/>
            <a:ext cx="7869238" cy="509587"/>
          </a:xfrm>
          <a:custGeom>
            <a:avLst/>
            <a:gdLst>
              <a:gd name="T0" fmla="*/ 0 w 10307"/>
              <a:gd name="T1" fmla="*/ 0 h 634"/>
              <a:gd name="T2" fmla="*/ 10307 w 10307"/>
              <a:gd name="T3" fmla="*/ 0 h 634"/>
              <a:gd name="T4" fmla="*/ 9896 w 10307"/>
              <a:gd name="T5" fmla="*/ 634 h 634"/>
              <a:gd name="T6" fmla="*/ 0 w 10307"/>
              <a:gd name="T7" fmla="*/ 634 h 634"/>
              <a:gd name="T8" fmla="*/ 0 w 10307"/>
              <a:gd name="T9" fmla="*/ 0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07" h="634">
                <a:moveTo>
                  <a:pt x="0" y="0"/>
                </a:moveTo>
                <a:lnTo>
                  <a:pt x="10307" y="0"/>
                </a:lnTo>
                <a:lnTo>
                  <a:pt x="9896" y="634"/>
                </a:lnTo>
                <a:lnTo>
                  <a:pt x="0" y="634"/>
                </a:lnTo>
                <a:lnTo>
                  <a:pt x="0" y="0"/>
                </a:lnTo>
                <a:close/>
              </a:path>
            </a:pathLst>
          </a:custGeom>
          <a:solidFill>
            <a:srgbClr val="70757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1"/>
          <p:cNvSpPr>
            <a:spLocks/>
          </p:cNvSpPr>
          <p:nvPr userDrawn="1"/>
        </p:nvSpPr>
        <p:spPr bwMode="auto">
          <a:xfrm>
            <a:off x="7700963" y="143239"/>
            <a:ext cx="439738" cy="604837"/>
          </a:xfrm>
          <a:custGeom>
            <a:avLst/>
            <a:gdLst>
              <a:gd name="T0" fmla="*/ 508 w 576"/>
              <a:gd name="T1" fmla="*/ 0 h 754"/>
              <a:gd name="T2" fmla="*/ 508 w 576"/>
              <a:gd name="T3" fmla="*/ 0 h 754"/>
              <a:gd name="T4" fmla="*/ 527 w 576"/>
              <a:gd name="T5" fmla="*/ 0 h 754"/>
              <a:gd name="T6" fmla="*/ 527 w 576"/>
              <a:gd name="T7" fmla="*/ 0 h 754"/>
              <a:gd name="T8" fmla="*/ 548 w 576"/>
              <a:gd name="T9" fmla="*/ 0 h 754"/>
              <a:gd name="T10" fmla="*/ 548 w 576"/>
              <a:gd name="T11" fmla="*/ 0 h 754"/>
              <a:gd name="T12" fmla="*/ 576 w 576"/>
              <a:gd name="T13" fmla="*/ 0 h 754"/>
              <a:gd name="T14" fmla="*/ 91 w 576"/>
              <a:gd name="T15" fmla="*/ 754 h 754"/>
              <a:gd name="T16" fmla="*/ 63 w 576"/>
              <a:gd name="T17" fmla="*/ 754 h 754"/>
              <a:gd name="T18" fmla="*/ 63 w 576"/>
              <a:gd name="T19" fmla="*/ 754 h 754"/>
              <a:gd name="T20" fmla="*/ 41 w 576"/>
              <a:gd name="T21" fmla="*/ 754 h 754"/>
              <a:gd name="T22" fmla="*/ 41 w 576"/>
              <a:gd name="T23" fmla="*/ 754 h 754"/>
              <a:gd name="T24" fmla="*/ 22 w 576"/>
              <a:gd name="T25" fmla="*/ 754 h 754"/>
              <a:gd name="T26" fmla="*/ 22 w 576"/>
              <a:gd name="T27" fmla="*/ 754 h 754"/>
              <a:gd name="T28" fmla="*/ 0 w 576"/>
              <a:gd name="T29" fmla="*/ 754 h 754"/>
              <a:gd name="T30" fmla="*/ 0 w 576"/>
              <a:gd name="T31" fmla="*/ 754 h 754"/>
              <a:gd name="T32" fmla="*/ 486 w 576"/>
              <a:gd name="T33" fmla="*/ 0 h 754"/>
              <a:gd name="T34" fmla="*/ 508 w 576"/>
              <a:gd name="T35" fmla="*/ 0 h 7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76" h="754">
                <a:moveTo>
                  <a:pt x="508" y="0"/>
                </a:moveTo>
                <a:lnTo>
                  <a:pt x="508" y="0"/>
                </a:lnTo>
                <a:lnTo>
                  <a:pt x="527" y="0"/>
                </a:lnTo>
                <a:lnTo>
                  <a:pt x="527" y="0"/>
                </a:lnTo>
                <a:lnTo>
                  <a:pt x="548" y="0"/>
                </a:lnTo>
                <a:lnTo>
                  <a:pt x="548" y="0"/>
                </a:lnTo>
                <a:lnTo>
                  <a:pt x="576" y="0"/>
                </a:lnTo>
                <a:lnTo>
                  <a:pt x="91" y="754"/>
                </a:lnTo>
                <a:lnTo>
                  <a:pt x="63" y="754"/>
                </a:lnTo>
                <a:lnTo>
                  <a:pt x="63" y="754"/>
                </a:lnTo>
                <a:lnTo>
                  <a:pt x="41" y="754"/>
                </a:lnTo>
                <a:lnTo>
                  <a:pt x="41" y="754"/>
                </a:lnTo>
                <a:lnTo>
                  <a:pt x="22" y="754"/>
                </a:lnTo>
                <a:lnTo>
                  <a:pt x="22" y="754"/>
                </a:lnTo>
                <a:lnTo>
                  <a:pt x="0" y="754"/>
                </a:lnTo>
                <a:lnTo>
                  <a:pt x="0" y="754"/>
                </a:lnTo>
                <a:lnTo>
                  <a:pt x="486" y="0"/>
                </a:lnTo>
                <a:lnTo>
                  <a:pt x="508" y="0"/>
                </a:lnTo>
                <a:close/>
              </a:path>
            </a:pathLst>
          </a:custGeom>
          <a:solidFill>
            <a:srgbClr val="455156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AutoShape 13"/>
          <p:cNvSpPr>
            <a:spLocks noChangeAspect="1" noChangeArrowheads="1" noTextEdit="1"/>
          </p:cNvSpPr>
          <p:nvPr userDrawn="1"/>
        </p:nvSpPr>
        <p:spPr bwMode="auto">
          <a:xfrm>
            <a:off x="122238" y="129331"/>
            <a:ext cx="1214437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5"/>
          <p:cNvSpPr>
            <a:spLocks/>
          </p:cNvSpPr>
          <p:nvPr userDrawn="1"/>
        </p:nvSpPr>
        <p:spPr bwMode="auto">
          <a:xfrm>
            <a:off x="139700" y="129331"/>
            <a:ext cx="1212850" cy="87313"/>
          </a:xfrm>
          <a:custGeom>
            <a:avLst/>
            <a:gdLst>
              <a:gd name="T0" fmla="*/ 1529 w 1564"/>
              <a:gd name="T1" fmla="*/ 0 h 109"/>
              <a:gd name="T2" fmla="*/ 1564 w 1564"/>
              <a:gd name="T3" fmla="*/ 109 h 109"/>
              <a:gd name="T4" fmla="*/ 0 w 1564"/>
              <a:gd name="T5" fmla="*/ 109 h 109"/>
              <a:gd name="T6" fmla="*/ 1 w 1564"/>
              <a:gd name="T7" fmla="*/ 0 h 109"/>
              <a:gd name="T8" fmla="*/ 1529 w 1564"/>
              <a:gd name="T9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64" h="109">
                <a:moveTo>
                  <a:pt x="1529" y="0"/>
                </a:moveTo>
                <a:lnTo>
                  <a:pt x="1564" y="109"/>
                </a:lnTo>
                <a:lnTo>
                  <a:pt x="0" y="109"/>
                </a:lnTo>
                <a:lnTo>
                  <a:pt x="1" y="0"/>
                </a:lnTo>
                <a:lnTo>
                  <a:pt x="1529" y="0"/>
                </a:lnTo>
                <a:close/>
              </a:path>
            </a:pathLst>
          </a:custGeom>
          <a:solidFill>
            <a:schemeClr val="tx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6"/>
          <p:cNvSpPr>
            <a:spLocks/>
          </p:cNvSpPr>
          <p:nvPr userDrawn="1"/>
        </p:nvSpPr>
        <p:spPr bwMode="auto">
          <a:xfrm>
            <a:off x="122238" y="129331"/>
            <a:ext cx="1203325" cy="668338"/>
          </a:xfrm>
          <a:custGeom>
            <a:avLst/>
            <a:gdLst>
              <a:gd name="T0" fmla="*/ 0 w 1551"/>
              <a:gd name="T1" fmla="*/ 0 h 839"/>
              <a:gd name="T2" fmla="*/ 1551 w 1551"/>
              <a:gd name="T3" fmla="*/ 0 h 839"/>
              <a:gd name="T4" fmla="*/ 1009 w 1551"/>
              <a:gd name="T5" fmla="*/ 839 h 839"/>
              <a:gd name="T6" fmla="*/ 3 w 1551"/>
              <a:gd name="T7" fmla="*/ 839 h 839"/>
              <a:gd name="T8" fmla="*/ 0 w 1551"/>
              <a:gd name="T9" fmla="*/ 0 h 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51" h="839">
                <a:moveTo>
                  <a:pt x="0" y="0"/>
                </a:moveTo>
                <a:lnTo>
                  <a:pt x="1551" y="0"/>
                </a:lnTo>
                <a:lnTo>
                  <a:pt x="1009" y="839"/>
                </a:lnTo>
                <a:lnTo>
                  <a:pt x="3" y="83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46121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 animBg="1"/>
      <p:bldP spid="18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6375" cy="1362075"/>
          </a:xfrm>
        </p:spPr>
        <p:txBody>
          <a:bodyPr anchor="t"/>
          <a:lstStyle>
            <a:lvl1pPr algn="l">
              <a:defRPr sz="4000" b="1" cap="all">
                <a:solidFill>
                  <a:srgbClr val="F8F8F8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6375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F8F8F8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238854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178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3788" y="1600200"/>
            <a:ext cx="541337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xmlns="" val="2789888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756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956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956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6013" y="1535113"/>
            <a:ext cx="539115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6013" y="2174875"/>
            <a:ext cx="539115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xmlns="" val="1297472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4204940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765341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32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8850" y="273050"/>
            <a:ext cx="681831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320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220479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775" y="4800600"/>
            <a:ext cx="731837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775" y="612775"/>
            <a:ext cx="731837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775" y="5367338"/>
            <a:ext cx="731837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2989314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908050"/>
            <a:ext cx="10977563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0"/>
            <a:ext cx="1097756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/>
              <a:t>单击此处编辑母版文本样式</a:t>
            </a:r>
          </a:p>
          <a:p>
            <a:pPr lvl="1"/>
            <a:r>
              <a:rPr lang="zh-CN" dirty="0"/>
              <a:t>第二级</a:t>
            </a:r>
          </a:p>
        </p:txBody>
      </p:sp>
    </p:spTree>
    <p:extLst>
      <p:ext uri="{BB962C8B-B14F-4D97-AF65-F5344CB8AC3E}">
        <p14:creationId xmlns:p14="http://schemas.microsoft.com/office/powerpoint/2010/main" xmlns="" val="2568129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2"/>
          </a:solidFill>
          <a:latin typeface="+mn-lt"/>
          <a:ea typeface="仿宋_GB2312" pitchFamily="49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6" Type="http://schemas.openxmlformats.org/officeDocument/2006/relationships/image" Target="../media/image17.png"/><Relationship Id="rId5" Type="http://schemas.microsoft.com/office/2007/relationships/media" Target="../media/media1.mp3"/><Relationship Id="rId4" Type="http://schemas.openxmlformats.org/officeDocument/2006/relationships/image" Target="../media/image1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ackages.erlang-solutions.com/erlang-solutions-1.0-1.noarch.rp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abbitmq.com/releases/rabbitmq-server/v3.6.6/rabbitmq-server-3.6.6-1.el7.noarch.rp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/var/log/rabbitmq/rabbit@centosvm.lo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/var/log/rabbitmq/rabbit@centosvm-sasl.log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ctrTitle" idx="4294967295"/>
          </p:nvPr>
        </p:nvSpPr>
        <p:spPr>
          <a:xfrm>
            <a:off x="2240729" y="1899555"/>
            <a:ext cx="7416824" cy="513011"/>
          </a:xfrm>
          <a:effectLst/>
        </p:spPr>
        <p:txBody>
          <a:bodyPr/>
          <a:lstStyle/>
          <a:p>
            <a:pPr algn="ctr"/>
            <a:r>
              <a:rPr lang="en-US" altLang="zh-CN" sz="4800" b="1" smtClean="0">
                <a:solidFill>
                  <a:srgbClr val="F8F8F8"/>
                </a:solidFill>
              </a:rPr>
              <a:t>RabbitMq</a:t>
            </a:r>
            <a:br>
              <a:rPr lang="en-US" altLang="zh-CN" sz="4800" b="1" smtClean="0">
                <a:solidFill>
                  <a:srgbClr val="F8F8F8"/>
                </a:solidFill>
              </a:rPr>
            </a:br>
            <a:r>
              <a:rPr lang="zh-CN" altLang="en-US" sz="4800" b="1" smtClean="0">
                <a:solidFill>
                  <a:srgbClr val="F8F8F8"/>
                </a:solidFill>
              </a:rPr>
              <a:t>安装管理和集群化</a:t>
            </a:r>
            <a:endParaRPr lang="zh-CN" sz="4800" b="1">
              <a:solidFill>
                <a:srgbClr val="F8F8F8"/>
              </a:solidFill>
            </a:endParaRP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subTitle" idx="4294967295"/>
          </p:nvPr>
        </p:nvSpPr>
        <p:spPr>
          <a:xfrm>
            <a:off x="2425973" y="5307929"/>
            <a:ext cx="7530060" cy="1225675"/>
          </a:xfr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zh-CN" altLang="en-US" sz="2400" smtClean="0">
                <a:solidFill>
                  <a:srgbClr val="F8F8F8"/>
                </a:solidFill>
                <a:latin typeface="+mj-lt"/>
                <a:ea typeface="+mj-ea"/>
                <a:cs typeface="+mj-cs"/>
              </a:rPr>
              <a:t>授课：</a:t>
            </a:r>
            <a:r>
              <a:rPr lang="en-US" altLang="zh-CN" sz="2400" smtClean="0">
                <a:solidFill>
                  <a:srgbClr val="F8F8F8"/>
                </a:solidFill>
                <a:latin typeface="+mj-lt"/>
                <a:ea typeface="+mj-ea"/>
                <a:cs typeface="+mj-cs"/>
              </a:rPr>
              <a:t>Mark</a:t>
            </a:r>
            <a:r>
              <a:rPr lang="zh-CN" altLang="en-US" sz="2400" smtClean="0">
                <a:solidFill>
                  <a:srgbClr val="F8F8F8"/>
                </a:solidFill>
                <a:latin typeface="+mj-lt"/>
                <a:ea typeface="+mj-ea"/>
                <a:cs typeface="+mj-cs"/>
              </a:rPr>
              <a:t>老师</a:t>
            </a:r>
            <a:r>
              <a:rPr lang="en-US" altLang="zh-CN" sz="2400" smtClean="0">
                <a:solidFill>
                  <a:srgbClr val="F8F8F8"/>
                </a:solidFill>
                <a:latin typeface="+mj-lt"/>
                <a:ea typeface="+mj-ea"/>
                <a:cs typeface="+mj-cs"/>
              </a:rPr>
              <a:t>                  QQ</a:t>
            </a:r>
            <a:r>
              <a:rPr lang="zh-CN" altLang="en-US" sz="2400" smtClean="0">
                <a:solidFill>
                  <a:srgbClr val="F8F8F8"/>
                </a:solidFill>
                <a:latin typeface="+mj-lt"/>
                <a:ea typeface="+mj-ea"/>
                <a:cs typeface="+mj-cs"/>
              </a:rPr>
              <a:t>：</a:t>
            </a:r>
            <a:r>
              <a:rPr lang="en-US" altLang="zh-CN" sz="2400" smtClean="0">
                <a:solidFill>
                  <a:srgbClr val="F8F8F8"/>
                </a:solidFill>
                <a:latin typeface="+mj-lt"/>
                <a:ea typeface="+mj-ea"/>
                <a:cs typeface="+mj-cs"/>
              </a:rPr>
              <a:t>1519803534</a:t>
            </a:r>
          </a:p>
        </p:txBody>
      </p:sp>
      <p:grpSp>
        <p:nvGrpSpPr>
          <p:cNvPr id="4102" name="组合 4101"/>
          <p:cNvGrpSpPr/>
          <p:nvPr/>
        </p:nvGrpSpPr>
        <p:grpSpPr>
          <a:xfrm>
            <a:off x="10667299" y="5307929"/>
            <a:ext cx="864529" cy="853403"/>
            <a:chOff x="5395913" y="1517650"/>
            <a:chExt cx="1641475" cy="1571625"/>
          </a:xfrm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5395913" y="1517650"/>
              <a:ext cx="873125" cy="1127125"/>
            </a:xfrm>
            <a:custGeom>
              <a:avLst/>
              <a:gdLst>
                <a:gd name="T0" fmla="*/ 574 w 984"/>
                <a:gd name="T1" fmla="*/ 380 h 1262"/>
                <a:gd name="T2" fmla="*/ 723 w 984"/>
                <a:gd name="T3" fmla="*/ 167 h 1262"/>
                <a:gd name="T4" fmla="*/ 511 w 984"/>
                <a:gd name="T5" fmla="*/ 17 h 1262"/>
                <a:gd name="T6" fmla="*/ 361 w 984"/>
                <a:gd name="T7" fmla="*/ 230 h 1262"/>
                <a:gd name="T8" fmla="*/ 574 w 984"/>
                <a:gd name="T9" fmla="*/ 380 h 1262"/>
                <a:gd name="T10" fmla="*/ 938 w 984"/>
                <a:gd name="T11" fmla="*/ 665 h 1262"/>
                <a:gd name="T12" fmla="*/ 979 w 984"/>
                <a:gd name="T13" fmla="*/ 606 h 1262"/>
                <a:gd name="T14" fmla="*/ 920 w 984"/>
                <a:gd name="T15" fmla="*/ 565 h 1262"/>
                <a:gd name="T16" fmla="*/ 702 w 984"/>
                <a:gd name="T17" fmla="*/ 605 h 1262"/>
                <a:gd name="T18" fmla="*/ 554 w 984"/>
                <a:gd name="T19" fmla="*/ 441 h 1262"/>
                <a:gd name="T20" fmla="*/ 539 w 984"/>
                <a:gd name="T21" fmla="*/ 429 h 1262"/>
                <a:gd name="T22" fmla="*/ 530 w 984"/>
                <a:gd name="T23" fmla="*/ 425 h 1262"/>
                <a:gd name="T24" fmla="*/ 419 w 984"/>
                <a:gd name="T25" fmla="*/ 388 h 1262"/>
                <a:gd name="T26" fmla="*/ 419 w 984"/>
                <a:gd name="T27" fmla="*/ 388 h 1262"/>
                <a:gd name="T28" fmla="*/ 387 w 984"/>
                <a:gd name="T29" fmla="*/ 383 h 1262"/>
                <a:gd name="T30" fmla="*/ 141 w 984"/>
                <a:gd name="T31" fmla="*/ 426 h 1262"/>
                <a:gd name="T32" fmla="*/ 100 w 984"/>
                <a:gd name="T33" fmla="*/ 465 h 1262"/>
                <a:gd name="T34" fmla="*/ 11 w 984"/>
                <a:gd name="T35" fmla="*/ 689 h 1262"/>
                <a:gd name="T36" fmla="*/ 39 w 984"/>
                <a:gd name="T37" fmla="*/ 755 h 1262"/>
                <a:gd name="T38" fmla="*/ 105 w 984"/>
                <a:gd name="T39" fmla="*/ 727 h 1262"/>
                <a:gd name="T40" fmla="*/ 187 w 984"/>
                <a:gd name="T41" fmla="*/ 521 h 1262"/>
                <a:gd name="T42" fmla="*/ 313 w 984"/>
                <a:gd name="T43" fmla="*/ 499 h 1262"/>
                <a:gd name="T44" fmla="*/ 229 w 984"/>
                <a:gd name="T45" fmla="*/ 749 h 1262"/>
                <a:gd name="T46" fmla="*/ 225 w 984"/>
                <a:gd name="T47" fmla="*/ 766 h 1262"/>
                <a:gd name="T48" fmla="*/ 223 w 984"/>
                <a:gd name="T49" fmla="*/ 794 h 1262"/>
                <a:gd name="T50" fmla="*/ 263 w 984"/>
                <a:gd name="T51" fmla="*/ 1020 h 1262"/>
                <a:gd name="T52" fmla="*/ 61 w 984"/>
                <a:gd name="T53" fmla="*/ 1137 h 1262"/>
                <a:gd name="T54" fmla="*/ 39 w 984"/>
                <a:gd name="T55" fmla="*/ 1222 h 1262"/>
                <a:gd name="T56" fmla="*/ 124 w 984"/>
                <a:gd name="T57" fmla="*/ 1245 h 1262"/>
                <a:gd name="T58" fmla="*/ 359 w 984"/>
                <a:gd name="T59" fmla="*/ 1109 h 1262"/>
                <a:gd name="T60" fmla="*/ 370 w 984"/>
                <a:gd name="T61" fmla="*/ 1100 h 1262"/>
                <a:gd name="T62" fmla="*/ 393 w 984"/>
                <a:gd name="T63" fmla="*/ 1040 h 1262"/>
                <a:gd name="T64" fmla="*/ 365 w 984"/>
                <a:gd name="T65" fmla="*/ 881 h 1262"/>
                <a:gd name="T66" fmla="*/ 517 w 984"/>
                <a:gd name="T67" fmla="*/ 907 h 1262"/>
                <a:gd name="T68" fmla="*/ 547 w 984"/>
                <a:gd name="T69" fmla="*/ 1067 h 1262"/>
                <a:gd name="T70" fmla="*/ 620 w 984"/>
                <a:gd name="T71" fmla="*/ 1117 h 1262"/>
                <a:gd name="T72" fmla="*/ 670 w 984"/>
                <a:gd name="T73" fmla="*/ 1044 h 1262"/>
                <a:gd name="T74" fmla="*/ 632 w 984"/>
                <a:gd name="T75" fmla="*/ 847 h 1262"/>
                <a:gd name="T76" fmla="*/ 628 w 984"/>
                <a:gd name="T77" fmla="*/ 833 h 1262"/>
                <a:gd name="T78" fmla="*/ 579 w 984"/>
                <a:gd name="T79" fmla="*/ 792 h 1262"/>
                <a:gd name="T80" fmla="*/ 482 w 984"/>
                <a:gd name="T81" fmla="*/ 775 h 1262"/>
                <a:gd name="T82" fmla="*/ 546 w 984"/>
                <a:gd name="T83" fmla="*/ 583 h 1262"/>
                <a:gd name="T84" fmla="*/ 646 w 984"/>
                <a:gd name="T85" fmla="*/ 695 h 1262"/>
                <a:gd name="T86" fmla="*/ 701 w 984"/>
                <a:gd name="T87" fmla="*/ 709 h 1262"/>
                <a:gd name="T88" fmla="*/ 938 w 984"/>
                <a:gd name="T89" fmla="*/ 665 h 1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84" h="1262">
                  <a:moveTo>
                    <a:pt x="574" y="380"/>
                  </a:moveTo>
                  <a:cubicBezTo>
                    <a:pt x="674" y="362"/>
                    <a:pt x="741" y="267"/>
                    <a:pt x="723" y="167"/>
                  </a:cubicBezTo>
                  <a:cubicBezTo>
                    <a:pt x="706" y="67"/>
                    <a:pt x="611" y="0"/>
                    <a:pt x="511" y="17"/>
                  </a:cubicBezTo>
                  <a:cubicBezTo>
                    <a:pt x="411" y="35"/>
                    <a:pt x="344" y="130"/>
                    <a:pt x="361" y="230"/>
                  </a:cubicBezTo>
                  <a:cubicBezTo>
                    <a:pt x="379" y="330"/>
                    <a:pt x="474" y="397"/>
                    <a:pt x="574" y="380"/>
                  </a:cubicBezTo>
                  <a:close/>
                  <a:moveTo>
                    <a:pt x="938" y="665"/>
                  </a:moveTo>
                  <a:cubicBezTo>
                    <a:pt x="966" y="660"/>
                    <a:pt x="984" y="634"/>
                    <a:pt x="979" y="606"/>
                  </a:cubicBezTo>
                  <a:cubicBezTo>
                    <a:pt x="974" y="578"/>
                    <a:pt x="947" y="560"/>
                    <a:pt x="920" y="565"/>
                  </a:cubicBezTo>
                  <a:lnTo>
                    <a:pt x="702" y="605"/>
                  </a:lnTo>
                  <a:lnTo>
                    <a:pt x="554" y="441"/>
                  </a:lnTo>
                  <a:cubicBezTo>
                    <a:pt x="550" y="436"/>
                    <a:pt x="545" y="432"/>
                    <a:pt x="539" y="429"/>
                  </a:cubicBezTo>
                  <a:cubicBezTo>
                    <a:pt x="536" y="428"/>
                    <a:pt x="533" y="426"/>
                    <a:pt x="530" y="425"/>
                  </a:cubicBezTo>
                  <a:lnTo>
                    <a:pt x="419" y="388"/>
                  </a:lnTo>
                  <a:cubicBezTo>
                    <a:pt x="419" y="388"/>
                    <a:pt x="419" y="388"/>
                    <a:pt x="419" y="388"/>
                  </a:cubicBezTo>
                  <a:cubicBezTo>
                    <a:pt x="410" y="383"/>
                    <a:pt x="399" y="381"/>
                    <a:pt x="387" y="383"/>
                  </a:cubicBezTo>
                  <a:lnTo>
                    <a:pt x="141" y="426"/>
                  </a:lnTo>
                  <a:cubicBezTo>
                    <a:pt x="120" y="429"/>
                    <a:pt x="104" y="445"/>
                    <a:pt x="100" y="465"/>
                  </a:cubicBezTo>
                  <a:lnTo>
                    <a:pt x="11" y="689"/>
                  </a:lnTo>
                  <a:cubicBezTo>
                    <a:pt x="0" y="715"/>
                    <a:pt x="13" y="745"/>
                    <a:pt x="39" y="755"/>
                  </a:cubicBezTo>
                  <a:cubicBezTo>
                    <a:pt x="65" y="766"/>
                    <a:pt x="95" y="753"/>
                    <a:pt x="105" y="727"/>
                  </a:cubicBezTo>
                  <a:lnTo>
                    <a:pt x="187" y="521"/>
                  </a:lnTo>
                  <a:lnTo>
                    <a:pt x="313" y="499"/>
                  </a:lnTo>
                  <a:lnTo>
                    <a:pt x="229" y="749"/>
                  </a:lnTo>
                  <a:cubicBezTo>
                    <a:pt x="227" y="755"/>
                    <a:pt x="226" y="760"/>
                    <a:pt x="225" y="766"/>
                  </a:cubicBezTo>
                  <a:cubicBezTo>
                    <a:pt x="222" y="775"/>
                    <a:pt x="222" y="784"/>
                    <a:pt x="223" y="794"/>
                  </a:cubicBezTo>
                  <a:lnTo>
                    <a:pt x="263" y="1020"/>
                  </a:lnTo>
                  <a:lnTo>
                    <a:pt x="61" y="1137"/>
                  </a:lnTo>
                  <a:cubicBezTo>
                    <a:pt x="31" y="1154"/>
                    <a:pt x="21" y="1193"/>
                    <a:pt x="39" y="1222"/>
                  </a:cubicBezTo>
                  <a:cubicBezTo>
                    <a:pt x="56" y="1252"/>
                    <a:pt x="94" y="1262"/>
                    <a:pt x="124" y="1245"/>
                  </a:cubicBezTo>
                  <a:lnTo>
                    <a:pt x="359" y="1109"/>
                  </a:lnTo>
                  <a:cubicBezTo>
                    <a:pt x="363" y="1106"/>
                    <a:pt x="366" y="1103"/>
                    <a:pt x="370" y="1100"/>
                  </a:cubicBezTo>
                  <a:cubicBezTo>
                    <a:pt x="387" y="1087"/>
                    <a:pt x="397" y="1064"/>
                    <a:pt x="393" y="1040"/>
                  </a:cubicBezTo>
                  <a:lnTo>
                    <a:pt x="365" y="881"/>
                  </a:lnTo>
                  <a:lnTo>
                    <a:pt x="517" y="907"/>
                  </a:lnTo>
                  <a:lnTo>
                    <a:pt x="547" y="1067"/>
                  </a:lnTo>
                  <a:cubicBezTo>
                    <a:pt x="553" y="1101"/>
                    <a:pt x="586" y="1123"/>
                    <a:pt x="620" y="1117"/>
                  </a:cubicBezTo>
                  <a:cubicBezTo>
                    <a:pt x="654" y="1110"/>
                    <a:pt x="676" y="1078"/>
                    <a:pt x="670" y="1044"/>
                  </a:cubicBezTo>
                  <a:lnTo>
                    <a:pt x="632" y="847"/>
                  </a:lnTo>
                  <a:cubicBezTo>
                    <a:pt x="631" y="842"/>
                    <a:pt x="630" y="837"/>
                    <a:pt x="628" y="833"/>
                  </a:cubicBezTo>
                  <a:cubicBezTo>
                    <a:pt x="621" y="812"/>
                    <a:pt x="603" y="796"/>
                    <a:pt x="579" y="792"/>
                  </a:cubicBezTo>
                  <a:lnTo>
                    <a:pt x="482" y="775"/>
                  </a:lnTo>
                  <a:lnTo>
                    <a:pt x="546" y="583"/>
                  </a:lnTo>
                  <a:lnTo>
                    <a:pt x="646" y="695"/>
                  </a:lnTo>
                  <a:cubicBezTo>
                    <a:pt x="660" y="710"/>
                    <a:pt x="682" y="715"/>
                    <a:pt x="701" y="709"/>
                  </a:cubicBezTo>
                  <a:lnTo>
                    <a:pt x="938" y="665"/>
                  </a:lnTo>
                  <a:close/>
                </a:path>
              </a:pathLst>
            </a:custGeom>
            <a:solidFill>
              <a:srgbClr val="E1E3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096" name="组合 4095"/>
            <p:cNvGrpSpPr/>
            <p:nvPr/>
          </p:nvGrpSpPr>
          <p:grpSpPr>
            <a:xfrm>
              <a:off x="6116638" y="2249488"/>
              <a:ext cx="920750" cy="260350"/>
              <a:chOff x="6116638" y="2249488"/>
              <a:chExt cx="920750" cy="260350"/>
            </a:xfrm>
          </p:grpSpPr>
          <p:sp>
            <p:nvSpPr>
              <p:cNvPr id="6" name="Freeform 6"/>
              <p:cNvSpPr>
                <a:spLocks/>
              </p:cNvSpPr>
              <p:nvPr/>
            </p:nvSpPr>
            <p:spPr bwMode="auto">
              <a:xfrm>
                <a:off x="6116638" y="2249488"/>
                <a:ext cx="920750" cy="260350"/>
              </a:xfrm>
              <a:custGeom>
                <a:avLst/>
                <a:gdLst>
                  <a:gd name="T0" fmla="*/ 1006 w 1037"/>
                  <a:gd name="T1" fmla="*/ 245 h 291"/>
                  <a:gd name="T2" fmla="*/ 414 w 1037"/>
                  <a:gd name="T3" fmla="*/ 245 h 291"/>
                  <a:gd name="T4" fmla="*/ 200 w 1037"/>
                  <a:gd name="T5" fmla="*/ 245 h 291"/>
                  <a:gd name="T6" fmla="*/ 152 w 1037"/>
                  <a:gd name="T7" fmla="*/ 244 h 291"/>
                  <a:gd name="T8" fmla="*/ 81 w 1037"/>
                  <a:gd name="T9" fmla="*/ 100 h 291"/>
                  <a:gd name="T10" fmla="*/ 226 w 1037"/>
                  <a:gd name="T11" fmla="*/ 47 h 291"/>
                  <a:gd name="T12" fmla="*/ 447 w 1037"/>
                  <a:gd name="T13" fmla="*/ 47 h 291"/>
                  <a:gd name="T14" fmla="*/ 1007 w 1037"/>
                  <a:gd name="T15" fmla="*/ 47 h 291"/>
                  <a:gd name="T16" fmla="*/ 1007 w 1037"/>
                  <a:gd name="T17" fmla="*/ 0 h 291"/>
                  <a:gd name="T18" fmla="*/ 414 w 1037"/>
                  <a:gd name="T19" fmla="*/ 0 h 291"/>
                  <a:gd name="T20" fmla="*/ 200 w 1037"/>
                  <a:gd name="T21" fmla="*/ 0 h 291"/>
                  <a:gd name="T22" fmla="*/ 154 w 1037"/>
                  <a:gd name="T23" fmla="*/ 1 h 291"/>
                  <a:gd name="T24" fmla="*/ 28 w 1037"/>
                  <a:gd name="T25" fmla="*/ 110 h 291"/>
                  <a:gd name="T26" fmla="*/ 178 w 1037"/>
                  <a:gd name="T27" fmla="*/ 291 h 291"/>
                  <a:gd name="T28" fmla="*/ 356 w 1037"/>
                  <a:gd name="T29" fmla="*/ 291 h 291"/>
                  <a:gd name="T30" fmla="*/ 999 w 1037"/>
                  <a:gd name="T31" fmla="*/ 291 h 291"/>
                  <a:gd name="T32" fmla="*/ 1007 w 1037"/>
                  <a:gd name="T33" fmla="*/ 291 h 291"/>
                  <a:gd name="T34" fmla="*/ 1008 w 1037"/>
                  <a:gd name="T35" fmla="*/ 245 h 291"/>
                  <a:gd name="T36" fmla="*/ 1006 w 1037"/>
                  <a:gd name="T37" fmla="*/ 245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37" h="291">
                    <a:moveTo>
                      <a:pt x="1006" y="245"/>
                    </a:moveTo>
                    <a:lnTo>
                      <a:pt x="414" y="245"/>
                    </a:lnTo>
                    <a:lnTo>
                      <a:pt x="200" y="245"/>
                    </a:lnTo>
                    <a:cubicBezTo>
                      <a:pt x="184" y="245"/>
                      <a:pt x="168" y="246"/>
                      <a:pt x="152" y="244"/>
                    </a:cubicBezTo>
                    <a:cubicBezTo>
                      <a:pt x="86" y="233"/>
                      <a:pt x="52" y="158"/>
                      <a:pt x="81" y="100"/>
                    </a:cubicBezTo>
                    <a:cubicBezTo>
                      <a:pt x="110" y="42"/>
                      <a:pt x="172" y="47"/>
                      <a:pt x="226" y="47"/>
                    </a:cubicBezTo>
                    <a:lnTo>
                      <a:pt x="447" y="47"/>
                    </a:lnTo>
                    <a:lnTo>
                      <a:pt x="1007" y="47"/>
                    </a:lnTo>
                    <a:cubicBezTo>
                      <a:pt x="1037" y="47"/>
                      <a:pt x="1037" y="0"/>
                      <a:pt x="1007" y="0"/>
                    </a:cubicBezTo>
                    <a:lnTo>
                      <a:pt x="414" y="0"/>
                    </a:lnTo>
                    <a:lnTo>
                      <a:pt x="200" y="0"/>
                    </a:lnTo>
                    <a:cubicBezTo>
                      <a:pt x="184" y="0"/>
                      <a:pt x="169" y="0"/>
                      <a:pt x="154" y="1"/>
                    </a:cubicBezTo>
                    <a:cubicBezTo>
                      <a:pt x="93" y="7"/>
                      <a:pt x="44" y="52"/>
                      <a:pt x="28" y="110"/>
                    </a:cubicBezTo>
                    <a:cubicBezTo>
                      <a:pt x="0" y="207"/>
                      <a:pt x="84" y="291"/>
                      <a:pt x="178" y="291"/>
                    </a:cubicBezTo>
                    <a:lnTo>
                      <a:pt x="356" y="291"/>
                    </a:lnTo>
                    <a:lnTo>
                      <a:pt x="999" y="291"/>
                    </a:lnTo>
                    <a:lnTo>
                      <a:pt x="1007" y="291"/>
                    </a:lnTo>
                    <a:cubicBezTo>
                      <a:pt x="1036" y="291"/>
                      <a:pt x="1037" y="246"/>
                      <a:pt x="1008" y="245"/>
                    </a:cubicBezTo>
                    <a:cubicBezTo>
                      <a:pt x="1007" y="245"/>
                      <a:pt x="1007" y="245"/>
                      <a:pt x="1006" y="245"/>
                    </a:cubicBezTo>
                    <a:close/>
                  </a:path>
                </a:pathLst>
              </a:custGeom>
              <a:solidFill>
                <a:srgbClr val="E1E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7"/>
              <p:cNvSpPr>
                <a:spLocks noEditPoints="1"/>
              </p:cNvSpPr>
              <p:nvPr/>
            </p:nvSpPr>
            <p:spPr bwMode="auto">
              <a:xfrm>
                <a:off x="6199188" y="2305050"/>
                <a:ext cx="773113" cy="152400"/>
              </a:xfrm>
              <a:custGeom>
                <a:avLst/>
                <a:gdLst>
                  <a:gd name="T0" fmla="*/ 55 w 872"/>
                  <a:gd name="T1" fmla="*/ 170 h 170"/>
                  <a:gd name="T2" fmla="*/ 845 w 872"/>
                  <a:gd name="T3" fmla="*/ 170 h 170"/>
                  <a:gd name="T4" fmla="*/ 845 w 872"/>
                  <a:gd name="T5" fmla="*/ 128 h 170"/>
                  <a:gd name="T6" fmla="*/ 55 w 872"/>
                  <a:gd name="T7" fmla="*/ 128 h 170"/>
                  <a:gd name="T8" fmla="*/ 55 w 872"/>
                  <a:gd name="T9" fmla="*/ 170 h 170"/>
                  <a:gd name="T10" fmla="*/ 27 w 872"/>
                  <a:gd name="T11" fmla="*/ 106 h 170"/>
                  <a:gd name="T12" fmla="*/ 817 w 872"/>
                  <a:gd name="T13" fmla="*/ 106 h 170"/>
                  <a:gd name="T14" fmla="*/ 817 w 872"/>
                  <a:gd name="T15" fmla="*/ 64 h 170"/>
                  <a:gd name="T16" fmla="*/ 27 w 872"/>
                  <a:gd name="T17" fmla="*/ 64 h 170"/>
                  <a:gd name="T18" fmla="*/ 27 w 872"/>
                  <a:gd name="T19" fmla="*/ 106 h 170"/>
                  <a:gd name="T20" fmla="*/ 55 w 872"/>
                  <a:gd name="T21" fmla="*/ 42 h 170"/>
                  <a:gd name="T22" fmla="*/ 845 w 872"/>
                  <a:gd name="T23" fmla="*/ 42 h 170"/>
                  <a:gd name="T24" fmla="*/ 845 w 872"/>
                  <a:gd name="T25" fmla="*/ 0 h 170"/>
                  <a:gd name="T26" fmla="*/ 55 w 872"/>
                  <a:gd name="T27" fmla="*/ 0 h 170"/>
                  <a:gd name="T28" fmla="*/ 55 w 872"/>
                  <a:gd name="T29" fmla="*/ 42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72" h="170">
                    <a:moveTo>
                      <a:pt x="55" y="170"/>
                    </a:moveTo>
                    <a:lnTo>
                      <a:pt x="845" y="170"/>
                    </a:lnTo>
                    <a:cubicBezTo>
                      <a:pt x="872" y="170"/>
                      <a:pt x="872" y="128"/>
                      <a:pt x="845" y="128"/>
                    </a:cubicBezTo>
                    <a:lnTo>
                      <a:pt x="55" y="128"/>
                    </a:lnTo>
                    <a:cubicBezTo>
                      <a:pt x="28" y="128"/>
                      <a:pt x="28" y="170"/>
                      <a:pt x="55" y="170"/>
                    </a:cubicBezTo>
                    <a:close/>
                    <a:moveTo>
                      <a:pt x="27" y="106"/>
                    </a:moveTo>
                    <a:lnTo>
                      <a:pt x="817" y="106"/>
                    </a:lnTo>
                    <a:cubicBezTo>
                      <a:pt x="844" y="106"/>
                      <a:pt x="844" y="64"/>
                      <a:pt x="817" y="64"/>
                    </a:cubicBezTo>
                    <a:lnTo>
                      <a:pt x="27" y="64"/>
                    </a:lnTo>
                    <a:cubicBezTo>
                      <a:pt x="0" y="64"/>
                      <a:pt x="0" y="106"/>
                      <a:pt x="27" y="106"/>
                    </a:cubicBezTo>
                    <a:close/>
                    <a:moveTo>
                      <a:pt x="55" y="42"/>
                    </a:moveTo>
                    <a:lnTo>
                      <a:pt x="845" y="42"/>
                    </a:lnTo>
                    <a:cubicBezTo>
                      <a:pt x="872" y="42"/>
                      <a:pt x="872" y="0"/>
                      <a:pt x="845" y="0"/>
                    </a:cubicBezTo>
                    <a:lnTo>
                      <a:pt x="55" y="0"/>
                    </a:lnTo>
                    <a:cubicBezTo>
                      <a:pt x="28" y="0"/>
                      <a:pt x="28" y="42"/>
                      <a:pt x="55" y="42"/>
                    </a:cubicBezTo>
                    <a:close/>
                  </a:path>
                </a:pathLst>
              </a:custGeom>
              <a:solidFill>
                <a:srgbClr val="E1E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16"/>
              <p:cNvSpPr>
                <a:spLocks/>
              </p:cNvSpPr>
              <p:nvPr/>
            </p:nvSpPr>
            <p:spPr bwMode="auto">
              <a:xfrm>
                <a:off x="6777038" y="2303463"/>
                <a:ext cx="87313" cy="84138"/>
              </a:xfrm>
              <a:custGeom>
                <a:avLst/>
                <a:gdLst>
                  <a:gd name="T0" fmla="*/ 0 w 99"/>
                  <a:gd name="T1" fmla="*/ 0 h 93"/>
                  <a:gd name="T2" fmla="*/ 99 w 99"/>
                  <a:gd name="T3" fmla="*/ 0 h 93"/>
                  <a:gd name="T4" fmla="*/ 99 w 99"/>
                  <a:gd name="T5" fmla="*/ 93 h 93"/>
                  <a:gd name="T6" fmla="*/ 52 w 99"/>
                  <a:gd name="T7" fmla="*/ 74 h 93"/>
                  <a:gd name="T8" fmla="*/ 0 w 99"/>
                  <a:gd name="T9" fmla="*/ 93 h 93"/>
                  <a:gd name="T10" fmla="*/ 0 w 99"/>
                  <a:gd name="T1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9" h="93">
                    <a:moveTo>
                      <a:pt x="0" y="0"/>
                    </a:moveTo>
                    <a:lnTo>
                      <a:pt x="99" y="0"/>
                    </a:lnTo>
                    <a:lnTo>
                      <a:pt x="99" y="93"/>
                    </a:lnTo>
                    <a:lnTo>
                      <a:pt x="52" y="74"/>
                    </a:lnTo>
                    <a:lnTo>
                      <a:pt x="0" y="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098" name="组合 4097"/>
            <p:cNvGrpSpPr/>
            <p:nvPr/>
          </p:nvGrpSpPr>
          <p:grpSpPr>
            <a:xfrm>
              <a:off x="5797550" y="2540000"/>
              <a:ext cx="941388" cy="260350"/>
              <a:chOff x="5797550" y="2540000"/>
              <a:chExt cx="941388" cy="260350"/>
            </a:xfrm>
          </p:grpSpPr>
          <p:sp>
            <p:nvSpPr>
              <p:cNvPr id="8" name="Freeform 8"/>
              <p:cNvSpPr>
                <a:spLocks/>
              </p:cNvSpPr>
              <p:nvPr/>
            </p:nvSpPr>
            <p:spPr bwMode="auto">
              <a:xfrm>
                <a:off x="5797550" y="2540000"/>
                <a:ext cx="941388" cy="260350"/>
              </a:xfrm>
              <a:custGeom>
                <a:avLst/>
                <a:gdLst>
                  <a:gd name="T0" fmla="*/ 1029 w 1060"/>
                  <a:gd name="T1" fmla="*/ 245 h 292"/>
                  <a:gd name="T2" fmla="*/ 414 w 1060"/>
                  <a:gd name="T3" fmla="*/ 245 h 292"/>
                  <a:gd name="T4" fmla="*/ 199 w 1060"/>
                  <a:gd name="T5" fmla="*/ 245 h 292"/>
                  <a:gd name="T6" fmla="*/ 152 w 1060"/>
                  <a:gd name="T7" fmla="*/ 244 h 292"/>
                  <a:gd name="T8" fmla="*/ 81 w 1060"/>
                  <a:gd name="T9" fmla="*/ 101 h 292"/>
                  <a:gd name="T10" fmla="*/ 226 w 1060"/>
                  <a:gd name="T11" fmla="*/ 48 h 292"/>
                  <a:gd name="T12" fmla="*/ 446 w 1060"/>
                  <a:gd name="T13" fmla="*/ 48 h 292"/>
                  <a:gd name="T14" fmla="*/ 1029 w 1060"/>
                  <a:gd name="T15" fmla="*/ 48 h 292"/>
                  <a:gd name="T16" fmla="*/ 1029 w 1060"/>
                  <a:gd name="T17" fmla="*/ 1 h 292"/>
                  <a:gd name="T18" fmla="*/ 414 w 1060"/>
                  <a:gd name="T19" fmla="*/ 1 h 292"/>
                  <a:gd name="T20" fmla="*/ 199 w 1060"/>
                  <a:gd name="T21" fmla="*/ 1 h 292"/>
                  <a:gd name="T22" fmla="*/ 153 w 1060"/>
                  <a:gd name="T23" fmla="*/ 2 h 292"/>
                  <a:gd name="T24" fmla="*/ 28 w 1060"/>
                  <a:gd name="T25" fmla="*/ 110 h 292"/>
                  <a:gd name="T26" fmla="*/ 177 w 1060"/>
                  <a:gd name="T27" fmla="*/ 292 h 292"/>
                  <a:gd name="T28" fmla="*/ 356 w 1060"/>
                  <a:gd name="T29" fmla="*/ 292 h 292"/>
                  <a:gd name="T30" fmla="*/ 1022 w 1060"/>
                  <a:gd name="T31" fmla="*/ 292 h 292"/>
                  <a:gd name="T32" fmla="*/ 1029 w 1060"/>
                  <a:gd name="T33" fmla="*/ 292 h 292"/>
                  <a:gd name="T34" fmla="*/ 1031 w 1060"/>
                  <a:gd name="T35" fmla="*/ 245 h 292"/>
                  <a:gd name="T36" fmla="*/ 1029 w 1060"/>
                  <a:gd name="T37" fmla="*/ 245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60" h="292">
                    <a:moveTo>
                      <a:pt x="1029" y="245"/>
                    </a:moveTo>
                    <a:lnTo>
                      <a:pt x="414" y="245"/>
                    </a:lnTo>
                    <a:lnTo>
                      <a:pt x="199" y="245"/>
                    </a:lnTo>
                    <a:cubicBezTo>
                      <a:pt x="184" y="245"/>
                      <a:pt x="167" y="246"/>
                      <a:pt x="152" y="244"/>
                    </a:cubicBezTo>
                    <a:cubicBezTo>
                      <a:pt x="86" y="234"/>
                      <a:pt x="52" y="159"/>
                      <a:pt x="81" y="101"/>
                    </a:cubicBezTo>
                    <a:cubicBezTo>
                      <a:pt x="110" y="42"/>
                      <a:pt x="172" y="48"/>
                      <a:pt x="226" y="48"/>
                    </a:cubicBezTo>
                    <a:lnTo>
                      <a:pt x="446" y="48"/>
                    </a:lnTo>
                    <a:lnTo>
                      <a:pt x="1029" y="48"/>
                    </a:lnTo>
                    <a:cubicBezTo>
                      <a:pt x="1060" y="48"/>
                      <a:pt x="1060" y="1"/>
                      <a:pt x="1029" y="1"/>
                    </a:cubicBezTo>
                    <a:lnTo>
                      <a:pt x="414" y="1"/>
                    </a:lnTo>
                    <a:lnTo>
                      <a:pt x="199" y="1"/>
                    </a:lnTo>
                    <a:cubicBezTo>
                      <a:pt x="184" y="1"/>
                      <a:pt x="169" y="0"/>
                      <a:pt x="153" y="2"/>
                    </a:cubicBezTo>
                    <a:cubicBezTo>
                      <a:pt x="93" y="8"/>
                      <a:pt x="44" y="53"/>
                      <a:pt x="28" y="110"/>
                    </a:cubicBezTo>
                    <a:cubicBezTo>
                      <a:pt x="0" y="208"/>
                      <a:pt x="83" y="292"/>
                      <a:pt x="177" y="292"/>
                    </a:cubicBezTo>
                    <a:lnTo>
                      <a:pt x="356" y="292"/>
                    </a:lnTo>
                    <a:lnTo>
                      <a:pt x="1022" y="292"/>
                    </a:lnTo>
                    <a:lnTo>
                      <a:pt x="1029" y="292"/>
                    </a:lnTo>
                    <a:cubicBezTo>
                      <a:pt x="1059" y="292"/>
                      <a:pt x="1060" y="246"/>
                      <a:pt x="1031" y="245"/>
                    </a:cubicBezTo>
                    <a:cubicBezTo>
                      <a:pt x="1030" y="245"/>
                      <a:pt x="1029" y="245"/>
                      <a:pt x="1029" y="245"/>
                    </a:cubicBezTo>
                    <a:close/>
                  </a:path>
                </a:pathLst>
              </a:custGeom>
              <a:solidFill>
                <a:srgbClr val="E1E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9"/>
              <p:cNvSpPr>
                <a:spLocks noEditPoints="1"/>
              </p:cNvSpPr>
              <p:nvPr/>
            </p:nvSpPr>
            <p:spPr bwMode="auto">
              <a:xfrm>
                <a:off x="5880100" y="2595563"/>
                <a:ext cx="830263" cy="150813"/>
              </a:xfrm>
              <a:custGeom>
                <a:avLst/>
                <a:gdLst>
                  <a:gd name="T0" fmla="*/ 54 w 936"/>
                  <a:gd name="T1" fmla="*/ 169 h 169"/>
                  <a:gd name="T2" fmla="*/ 909 w 936"/>
                  <a:gd name="T3" fmla="*/ 169 h 169"/>
                  <a:gd name="T4" fmla="*/ 909 w 936"/>
                  <a:gd name="T5" fmla="*/ 127 h 169"/>
                  <a:gd name="T6" fmla="*/ 54 w 936"/>
                  <a:gd name="T7" fmla="*/ 127 h 169"/>
                  <a:gd name="T8" fmla="*/ 54 w 936"/>
                  <a:gd name="T9" fmla="*/ 169 h 169"/>
                  <a:gd name="T10" fmla="*/ 27 w 936"/>
                  <a:gd name="T11" fmla="*/ 105 h 169"/>
                  <a:gd name="T12" fmla="*/ 881 w 936"/>
                  <a:gd name="T13" fmla="*/ 105 h 169"/>
                  <a:gd name="T14" fmla="*/ 881 w 936"/>
                  <a:gd name="T15" fmla="*/ 63 h 169"/>
                  <a:gd name="T16" fmla="*/ 27 w 936"/>
                  <a:gd name="T17" fmla="*/ 63 h 169"/>
                  <a:gd name="T18" fmla="*/ 27 w 936"/>
                  <a:gd name="T19" fmla="*/ 105 h 169"/>
                  <a:gd name="T20" fmla="*/ 54 w 936"/>
                  <a:gd name="T21" fmla="*/ 41 h 169"/>
                  <a:gd name="T22" fmla="*/ 909 w 936"/>
                  <a:gd name="T23" fmla="*/ 41 h 169"/>
                  <a:gd name="T24" fmla="*/ 909 w 936"/>
                  <a:gd name="T25" fmla="*/ 0 h 169"/>
                  <a:gd name="T26" fmla="*/ 54 w 936"/>
                  <a:gd name="T27" fmla="*/ 0 h 169"/>
                  <a:gd name="T28" fmla="*/ 54 w 936"/>
                  <a:gd name="T29" fmla="*/ 41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6" h="169">
                    <a:moveTo>
                      <a:pt x="54" y="169"/>
                    </a:moveTo>
                    <a:lnTo>
                      <a:pt x="909" y="169"/>
                    </a:lnTo>
                    <a:cubicBezTo>
                      <a:pt x="936" y="169"/>
                      <a:pt x="936" y="127"/>
                      <a:pt x="909" y="127"/>
                    </a:cubicBezTo>
                    <a:lnTo>
                      <a:pt x="54" y="127"/>
                    </a:lnTo>
                    <a:cubicBezTo>
                      <a:pt x="28" y="127"/>
                      <a:pt x="28" y="169"/>
                      <a:pt x="54" y="169"/>
                    </a:cubicBezTo>
                    <a:close/>
                    <a:moveTo>
                      <a:pt x="27" y="105"/>
                    </a:moveTo>
                    <a:lnTo>
                      <a:pt x="881" y="105"/>
                    </a:lnTo>
                    <a:cubicBezTo>
                      <a:pt x="908" y="105"/>
                      <a:pt x="908" y="63"/>
                      <a:pt x="881" y="63"/>
                    </a:cubicBezTo>
                    <a:lnTo>
                      <a:pt x="27" y="63"/>
                    </a:lnTo>
                    <a:cubicBezTo>
                      <a:pt x="0" y="63"/>
                      <a:pt x="0" y="105"/>
                      <a:pt x="27" y="105"/>
                    </a:cubicBezTo>
                    <a:close/>
                    <a:moveTo>
                      <a:pt x="54" y="41"/>
                    </a:moveTo>
                    <a:lnTo>
                      <a:pt x="909" y="41"/>
                    </a:lnTo>
                    <a:cubicBezTo>
                      <a:pt x="936" y="41"/>
                      <a:pt x="936" y="0"/>
                      <a:pt x="909" y="0"/>
                    </a:cubicBezTo>
                    <a:lnTo>
                      <a:pt x="54" y="0"/>
                    </a:lnTo>
                    <a:cubicBezTo>
                      <a:pt x="28" y="0"/>
                      <a:pt x="28" y="41"/>
                      <a:pt x="54" y="41"/>
                    </a:cubicBezTo>
                    <a:close/>
                  </a:path>
                </a:pathLst>
              </a:custGeom>
              <a:solidFill>
                <a:srgbClr val="E1E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7"/>
              <p:cNvSpPr>
                <a:spLocks/>
              </p:cNvSpPr>
              <p:nvPr/>
            </p:nvSpPr>
            <p:spPr bwMode="auto">
              <a:xfrm>
                <a:off x="6540500" y="2593975"/>
                <a:ext cx="87313" cy="82550"/>
              </a:xfrm>
              <a:custGeom>
                <a:avLst/>
                <a:gdLst>
                  <a:gd name="T0" fmla="*/ 0 w 98"/>
                  <a:gd name="T1" fmla="*/ 0 h 93"/>
                  <a:gd name="T2" fmla="*/ 98 w 98"/>
                  <a:gd name="T3" fmla="*/ 0 h 93"/>
                  <a:gd name="T4" fmla="*/ 98 w 98"/>
                  <a:gd name="T5" fmla="*/ 93 h 93"/>
                  <a:gd name="T6" fmla="*/ 51 w 98"/>
                  <a:gd name="T7" fmla="*/ 74 h 93"/>
                  <a:gd name="T8" fmla="*/ 0 w 98"/>
                  <a:gd name="T9" fmla="*/ 93 h 93"/>
                  <a:gd name="T10" fmla="*/ 0 w 98"/>
                  <a:gd name="T1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8" h="93">
                    <a:moveTo>
                      <a:pt x="0" y="0"/>
                    </a:moveTo>
                    <a:lnTo>
                      <a:pt x="98" y="0"/>
                    </a:lnTo>
                    <a:lnTo>
                      <a:pt x="98" y="93"/>
                    </a:lnTo>
                    <a:lnTo>
                      <a:pt x="51" y="74"/>
                    </a:lnTo>
                    <a:lnTo>
                      <a:pt x="0" y="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01" name="组合 4100"/>
            <p:cNvGrpSpPr/>
            <p:nvPr/>
          </p:nvGrpSpPr>
          <p:grpSpPr>
            <a:xfrm>
              <a:off x="5456238" y="2828925"/>
              <a:ext cx="998538" cy="260350"/>
              <a:chOff x="5456238" y="2828925"/>
              <a:chExt cx="998538" cy="260350"/>
            </a:xfrm>
          </p:grpSpPr>
          <p:sp>
            <p:nvSpPr>
              <p:cNvPr id="10" name="Freeform 10"/>
              <p:cNvSpPr>
                <a:spLocks/>
              </p:cNvSpPr>
              <p:nvPr/>
            </p:nvSpPr>
            <p:spPr bwMode="auto">
              <a:xfrm>
                <a:off x="5456238" y="2828925"/>
                <a:ext cx="998538" cy="260350"/>
              </a:xfrm>
              <a:custGeom>
                <a:avLst/>
                <a:gdLst>
                  <a:gd name="T0" fmla="*/ 1094 w 1125"/>
                  <a:gd name="T1" fmla="*/ 245 h 291"/>
                  <a:gd name="T2" fmla="*/ 413 w 1125"/>
                  <a:gd name="T3" fmla="*/ 245 h 291"/>
                  <a:gd name="T4" fmla="*/ 199 w 1125"/>
                  <a:gd name="T5" fmla="*/ 245 h 291"/>
                  <a:gd name="T6" fmla="*/ 152 w 1125"/>
                  <a:gd name="T7" fmla="*/ 243 h 291"/>
                  <a:gd name="T8" fmla="*/ 81 w 1125"/>
                  <a:gd name="T9" fmla="*/ 100 h 291"/>
                  <a:gd name="T10" fmla="*/ 226 w 1125"/>
                  <a:gd name="T11" fmla="*/ 47 h 291"/>
                  <a:gd name="T12" fmla="*/ 446 w 1125"/>
                  <a:gd name="T13" fmla="*/ 47 h 291"/>
                  <a:gd name="T14" fmla="*/ 1095 w 1125"/>
                  <a:gd name="T15" fmla="*/ 47 h 291"/>
                  <a:gd name="T16" fmla="*/ 1095 w 1125"/>
                  <a:gd name="T17" fmla="*/ 0 h 291"/>
                  <a:gd name="T18" fmla="*/ 413 w 1125"/>
                  <a:gd name="T19" fmla="*/ 0 h 291"/>
                  <a:gd name="T20" fmla="*/ 199 w 1125"/>
                  <a:gd name="T21" fmla="*/ 0 h 291"/>
                  <a:gd name="T22" fmla="*/ 153 w 1125"/>
                  <a:gd name="T23" fmla="*/ 1 h 291"/>
                  <a:gd name="T24" fmla="*/ 28 w 1125"/>
                  <a:gd name="T25" fmla="*/ 109 h 291"/>
                  <a:gd name="T26" fmla="*/ 177 w 1125"/>
                  <a:gd name="T27" fmla="*/ 291 h 291"/>
                  <a:gd name="T28" fmla="*/ 356 w 1125"/>
                  <a:gd name="T29" fmla="*/ 291 h 291"/>
                  <a:gd name="T30" fmla="*/ 1088 w 1125"/>
                  <a:gd name="T31" fmla="*/ 291 h 291"/>
                  <a:gd name="T32" fmla="*/ 1095 w 1125"/>
                  <a:gd name="T33" fmla="*/ 291 h 291"/>
                  <a:gd name="T34" fmla="*/ 1096 w 1125"/>
                  <a:gd name="T35" fmla="*/ 245 h 291"/>
                  <a:gd name="T36" fmla="*/ 1094 w 1125"/>
                  <a:gd name="T37" fmla="*/ 245 h 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25" h="291">
                    <a:moveTo>
                      <a:pt x="1094" y="245"/>
                    </a:moveTo>
                    <a:lnTo>
                      <a:pt x="413" y="245"/>
                    </a:lnTo>
                    <a:lnTo>
                      <a:pt x="199" y="245"/>
                    </a:lnTo>
                    <a:cubicBezTo>
                      <a:pt x="184" y="245"/>
                      <a:pt x="167" y="246"/>
                      <a:pt x="152" y="243"/>
                    </a:cubicBezTo>
                    <a:cubicBezTo>
                      <a:pt x="85" y="233"/>
                      <a:pt x="52" y="158"/>
                      <a:pt x="81" y="100"/>
                    </a:cubicBezTo>
                    <a:cubicBezTo>
                      <a:pt x="110" y="42"/>
                      <a:pt x="172" y="47"/>
                      <a:pt x="226" y="47"/>
                    </a:cubicBezTo>
                    <a:lnTo>
                      <a:pt x="446" y="47"/>
                    </a:lnTo>
                    <a:lnTo>
                      <a:pt x="1095" y="47"/>
                    </a:lnTo>
                    <a:cubicBezTo>
                      <a:pt x="1125" y="47"/>
                      <a:pt x="1125" y="0"/>
                      <a:pt x="1095" y="0"/>
                    </a:cubicBezTo>
                    <a:lnTo>
                      <a:pt x="413" y="0"/>
                    </a:lnTo>
                    <a:lnTo>
                      <a:pt x="199" y="0"/>
                    </a:lnTo>
                    <a:cubicBezTo>
                      <a:pt x="184" y="0"/>
                      <a:pt x="168" y="0"/>
                      <a:pt x="153" y="1"/>
                    </a:cubicBezTo>
                    <a:cubicBezTo>
                      <a:pt x="92" y="7"/>
                      <a:pt x="44" y="52"/>
                      <a:pt x="28" y="109"/>
                    </a:cubicBezTo>
                    <a:cubicBezTo>
                      <a:pt x="0" y="207"/>
                      <a:pt x="83" y="291"/>
                      <a:pt x="177" y="291"/>
                    </a:cubicBezTo>
                    <a:lnTo>
                      <a:pt x="356" y="291"/>
                    </a:lnTo>
                    <a:lnTo>
                      <a:pt x="1088" y="291"/>
                    </a:lnTo>
                    <a:lnTo>
                      <a:pt x="1095" y="291"/>
                    </a:lnTo>
                    <a:cubicBezTo>
                      <a:pt x="1125" y="291"/>
                      <a:pt x="1125" y="246"/>
                      <a:pt x="1096" y="245"/>
                    </a:cubicBezTo>
                    <a:cubicBezTo>
                      <a:pt x="1096" y="245"/>
                      <a:pt x="1095" y="245"/>
                      <a:pt x="1094" y="245"/>
                    </a:cubicBezTo>
                    <a:close/>
                  </a:path>
                </a:pathLst>
              </a:custGeom>
              <a:solidFill>
                <a:srgbClr val="E1E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11"/>
              <p:cNvSpPr>
                <a:spLocks noEditPoints="1"/>
              </p:cNvSpPr>
              <p:nvPr/>
            </p:nvSpPr>
            <p:spPr bwMode="auto">
              <a:xfrm>
                <a:off x="5538788" y="2884488"/>
                <a:ext cx="868363" cy="150813"/>
              </a:xfrm>
              <a:custGeom>
                <a:avLst/>
                <a:gdLst>
                  <a:gd name="T0" fmla="*/ 54 w 979"/>
                  <a:gd name="T1" fmla="*/ 169 h 169"/>
                  <a:gd name="T2" fmla="*/ 952 w 979"/>
                  <a:gd name="T3" fmla="*/ 169 h 169"/>
                  <a:gd name="T4" fmla="*/ 952 w 979"/>
                  <a:gd name="T5" fmla="*/ 128 h 169"/>
                  <a:gd name="T6" fmla="*/ 54 w 979"/>
                  <a:gd name="T7" fmla="*/ 128 h 169"/>
                  <a:gd name="T8" fmla="*/ 54 w 979"/>
                  <a:gd name="T9" fmla="*/ 169 h 169"/>
                  <a:gd name="T10" fmla="*/ 26 w 979"/>
                  <a:gd name="T11" fmla="*/ 106 h 169"/>
                  <a:gd name="T12" fmla="*/ 924 w 979"/>
                  <a:gd name="T13" fmla="*/ 106 h 169"/>
                  <a:gd name="T14" fmla="*/ 924 w 979"/>
                  <a:gd name="T15" fmla="*/ 64 h 169"/>
                  <a:gd name="T16" fmla="*/ 26 w 979"/>
                  <a:gd name="T17" fmla="*/ 64 h 169"/>
                  <a:gd name="T18" fmla="*/ 26 w 979"/>
                  <a:gd name="T19" fmla="*/ 106 h 169"/>
                  <a:gd name="T20" fmla="*/ 54 w 979"/>
                  <a:gd name="T21" fmla="*/ 42 h 169"/>
                  <a:gd name="T22" fmla="*/ 952 w 979"/>
                  <a:gd name="T23" fmla="*/ 42 h 169"/>
                  <a:gd name="T24" fmla="*/ 952 w 979"/>
                  <a:gd name="T25" fmla="*/ 0 h 169"/>
                  <a:gd name="T26" fmla="*/ 54 w 979"/>
                  <a:gd name="T27" fmla="*/ 0 h 169"/>
                  <a:gd name="T28" fmla="*/ 54 w 979"/>
                  <a:gd name="T29" fmla="*/ 42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79" h="169">
                    <a:moveTo>
                      <a:pt x="54" y="169"/>
                    </a:moveTo>
                    <a:lnTo>
                      <a:pt x="952" y="169"/>
                    </a:lnTo>
                    <a:cubicBezTo>
                      <a:pt x="979" y="169"/>
                      <a:pt x="979" y="128"/>
                      <a:pt x="952" y="128"/>
                    </a:cubicBezTo>
                    <a:lnTo>
                      <a:pt x="54" y="128"/>
                    </a:lnTo>
                    <a:cubicBezTo>
                      <a:pt x="27" y="128"/>
                      <a:pt x="27" y="169"/>
                      <a:pt x="54" y="169"/>
                    </a:cubicBezTo>
                    <a:close/>
                    <a:moveTo>
                      <a:pt x="26" y="106"/>
                    </a:moveTo>
                    <a:lnTo>
                      <a:pt x="924" y="106"/>
                    </a:lnTo>
                    <a:cubicBezTo>
                      <a:pt x="951" y="106"/>
                      <a:pt x="951" y="64"/>
                      <a:pt x="924" y="64"/>
                    </a:cubicBezTo>
                    <a:lnTo>
                      <a:pt x="26" y="64"/>
                    </a:lnTo>
                    <a:cubicBezTo>
                      <a:pt x="0" y="64"/>
                      <a:pt x="0" y="106"/>
                      <a:pt x="26" y="106"/>
                    </a:cubicBezTo>
                    <a:close/>
                    <a:moveTo>
                      <a:pt x="54" y="42"/>
                    </a:moveTo>
                    <a:lnTo>
                      <a:pt x="952" y="42"/>
                    </a:lnTo>
                    <a:cubicBezTo>
                      <a:pt x="979" y="42"/>
                      <a:pt x="979" y="0"/>
                      <a:pt x="952" y="0"/>
                    </a:cubicBezTo>
                    <a:lnTo>
                      <a:pt x="54" y="0"/>
                    </a:lnTo>
                    <a:cubicBezTo>
                      <a:pt x="27" y="0"/>
                      <a:pt x="27" y="42"/>
                      <a:pt x="54" y="42"/>
                    </a:cubicBezTo>
                    <a:close/>
                  </a:path>
                </a:pathLst>
              </a:custGeom>
              <a:solidFill>
                <a:srgbClr val="E1E3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8"/>
              <p:cNvSpPr>
                <a:spLocks/>
              </p:cNvSpPr>
              <p:nvPr/>
            </p:nvSpPr>
            <p:spPr bwMode="auto">
              <a:xfrm>
                <a:off x="6234113" y="2884488"/>
                <a:ext cx="87313" cy="82550"/>
              </a:xfrm>
              <a:custGeom>
                <a:avLst/>
                <a:gdLst>
                  <a:gd name="T0" fmla="*/ 0 w 99"/>
                  <a:gd name="T1" fmla="*/ 0 h 93"/>
                  <a:gd name="T2" fmla="*/ 99 w 99"/>
                  <a:gd name="T3" fmla="*/ 0 h 93"/>
                  <a:gd name="T4" fmla="*/ 99 w 99"/>
                  <a:gd name="T5" fmla="*/ 93 h 93"/>
                  <a:gd name="T6" fmla="*/ 52 w 99"/>
                  <a:gd name="T7" fmla="*/ 75 h 93"/>
                  <a:gd name="T8" fmla="*/ 0 w 99"/>
                  <a:gd name="T9" fmla="*/ 93 h 93"/>
                  <a:gd name="T10" fmla="*/ 0 w 99"/>
                  <a:gd name="T1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9" h="93">
                    <a:moveTo>
                      <a:pt x="0" y="0"/>
                    </a:moveTo>
                    <a:lnTo>
                      <a:pt x="99" y="0"/>
                    </a:lnTo>
                    <a:lnTo>
                      <a:pt x="99" y="93"/>
                    </a:lnTo>
                    <a:lnTo>
                      <a:pt x="52" y="75"/>
                    </a:lnTo>
                    <a:lnTo>
                      <a:pt x="0" y="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D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111" name="组合 4110"/>
          <p:cNvGrpSpPr/>
          <p:nvPr/>
        </p:nvGrpSpPr>
        <p:grpSpPr>
          <a:xfrm>
            <a:off x="10850909" y="6165304"/>
            <a:ext cx="939800" cy="368300"/>
            <a:chOff x="8618538" y="979488"/>
            <a:chExt cx="939800" cy="368300"/>
          </a:xfrm>
        </p:grpSpPr>
        <p:sp>
          <p:nvSpPr>
            <p:cNvPr id="4109" name="Freeform 22"/>
            <p:cNvSpPr>
              <a:spLocks/>
            </p:cNvSpPr>
            <p:nvPr/>
          </p:nvSpPr>
          <p:spPr bwMode="auto">
            <a:xfrm>
              <a:off x="9380538" y="979488"/>
              <a:ext cx="177800" cy="368300"/>
            </a:xfrm>
            <a:custGeom>
              <a:avLst/>
              <a:gdLst>
                <a:gd name="T0" fmla="*/ 9 w 265"/>
                <a:gd name="T1" fmla="*/ 2 h 543"/>
                <a:gd name="T2" fmla="*/ 9 w 265"/>
                <a:gd name="T3" fmla="*/ 2 h 543"/>
                <a:gd name="T4" fmla="*/ 29 w 265"/>
                <a:gd name="T5" fmla="*/ 6 h 543"/>
                <a:gd name="T6" fmla="*/ 263 w 265"/>
                <a:gd name="T7" fmla="*/ 266 h 543"/>
                <a:gd name="T8" fmla="*/ 265 w 265"/>
                <a:gd name="T9" fmla="*/ 271 h 543"/>
                <a:gd name="T10" fmla="*/ 265 w 265"/>
                <a:gd name="T11" fmla="*/ 271 h 543"/>
                <a:gd name="T12" fmla="*/ 263 w 265"/>
                <a:gd name="T13" fmla="*/ 276 h 543"/>
                <a:gd name="T14" fmla="*/ 29 w 265"/>
                <a:gd name="T15" fmla="*/ 537 h 543"/>
                <a:gd name="T16" fmla="*/ 9 w 265"/>
                <a:gd name="T17" fmla="*/ 540 h 543"/>
                <a:gd name="T18" fmla="*/ 9 w 265"/>
                <a:gd name="T19" fmla="*/ 540 h 543"/>
                <a:gd name="T20" fmla="*/ 4 w 265"/>
                <a:gd name="T21" fmla="*/ 528 h 543"/>
                <a:gd name="T22" fmla="*/ 234 w 265"/>
                <a:gd name="T23" fmla="*/ 271 h 543"/>
                <a:gd name="T24" fmla="*/ 4 w 265"/>
                <a:gd name="T25" fmla="*/ 15 h 543"/>
                <a:gd name="T26" fmla="*/ 9 w 265"/>
                <a:gd name="T27" fmla="*/ 2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5" h="543">
                  <a:moveTo>
                    <a:pt x="9" y="2"/>
                  </a:moveTo>
                  <a:lnTo>
                    <a:pt x="9" y="2"/>
                  </a:lnTo>
                  <a:cubicBezTo>
                    <a:pt x="16" y="0"/>
                    <a:pt x="25" y="1"/>
                    <a:pt x="29" y="6"/>
                  </a:cubicBezTo>
                  <a:lnTo>
                    <a:pt x="263" y="266"/>
                  </a:lnTo>
                  <a:cubicBezTo>
                    <a:pt x="264" y="268"/>
                    <a:pt x="265" y="270"/>
                    <a:pt x="265" y="271"/>
                  </a:cubicBezTo>
                  <a:lnTo>
                    <a:pt x="265" y="271"/>
                  </a:lnTo>
                  <a:cubicBezTo>
                    <a:pt x="265" y="273"/>
                    <a:pt x="264" y="275"/>
                    <a:pt x="263" y="276"/>
                  </a:cubicBezTo>
                  <a:lnTo>
                    <a:pt x="29" y="537"/>
                  </a:lnTo>
                  <a:cubicBezTo>
                    <a:pt x="25" y="541"/>
                    <a:pt x="16" y="543"/>
                    <a:pt x="9" y="540"/>
                  </a:cubicBezTo>
                  <a:lnTo>
                    <a:pt x="9" y="540"/>
                  </a:lnTo>
                  <a:cubicBezTo>
                    <a:pt x="2" y="538"/>
                    <a:pt x="0" y="532"/>
                    <a:pt x="4" y="528"/>
                  </a:cubicBezTo>
                  <a:lnTo>
                    <a:pt x="234" y="271"/>
                  </a:lnTo>
                  <a:lnTo>
                    <a:pt x="4" y="15"/>
                  </a:lnTo>
                  <a:cubicBezTo>
                    <a:pt x="0" y="10"/>
                    <a:pt x="2" y="5"/>
                    <a:pt x="9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0" name="Freeform 23"/>
            <p:cNvSpPr>
              <a:spLocks noEditPoints="1"/>
            </p:cNvSpPr>
            <p:nvPr/>
          </p:nvSpPr>
          <p:spPr bwMode="auto">
            <a:xfrm>
              <a:off x="8618538" y="1139826"/>
              <a:ext cx="769938" cy="66675"/>
            </a:xfrm>
            <a:custGeom>
              <a:avLst/>
              <a:gdLst>
                <a:gd name="T0" fmla="*/ 50 w 1145"/>
                <a:gd name="T1" fmla="*/ 0 h 100"/>
                <a:gd name="T2" fmla="*/ 101 w 1145"/>
                <a:gd name="T3" fmla="*/ 50 h 100"/>
                <a:gd name="T4" fmla="*/ 50 w 1145"/>
                <a:gd name="T5" fmla="*/ 100 h 100"/>
                <a:gd name="T6" fmla="*/ 0 w 1145"/>
                <a:gd name="T7" fmla="*/ 50 h 100"/>
                <a:gd name="T8" fmla="*/ 50 w 1145"/>
                <a:gd name="T9" fmla="*/ 0 h 100"/>
                <a:gd name="T10" fmla="*/ 244 w 1145"/>
                <a:gd name="T11" fmla="*/ 0 h 100"/>
                <a:gd name="T12" fmla="*/ 294 w 1145"/>
                <a:gd name="T13" fmla="*/ 50 h 100"/>
                <a:gd name="T14" fmla="*/ 244 w 1145"/>
                <a:gd name="T15" fmla="*/ 100 h 100"/>
                <a:gd name="T16" fmla="*/ 193 w 1145"/>
                <a:gd name="T17" fmla="*/ 50 h 100"/>
                <a:gd name="T18" fmla="*/ 244 w 1145"/>
                <a:gd name="T19" fmla="*/ 0 h 100"/>
                <a:gd name="T20" fmla="*/ 437 w 1145"/>
                <a:gd name="T21" fmla="*/ 0 h 100"/>
                <a:gd name="T22" fmla="*/ 487 w 1145"/>
                <a:gd name="T23" fmla="*/ 50 h 100"/>
                <a:gd name="T24" fmla="*/ 437 w 1145"/>
                <a:gd name="T25" fmla="*/ 100 h 100"/>
                <a:gd name="T26" fmla="*/ 387 w 1145"/>
                <a:gd name="T27" fmla="*/ 50 h 100"/>
                <a:gd name="T28" fmla="*/ 437 w 1145"/>
                <a:gd name="T29" fmla="*/ 0 h 100"/>
                <a:gd name="T30" fmla="*/ 1095 w 1145"/>
                <a:gd name="T31" fmla="*/ 0 h 100"/>
                <a:gd name="T32" fmla="*/ 1145 w 1145"/>
                <a:gd name="T33" fmla="*/ 50 h 100"/>
                <a:gd name="T34" fmla="*/ 1095 w 1145"/>
                <a:gd name="T35" fmla="*/ 100 h 100"/>
                <a:gd name="T36" fmla="*/ 1044 w 1145"/>
                <a:gd name="T37" fmla="*/ 50 h 100"/>
                <a:gd name="T38" fmla="*/ 1095 w 1145"/>
                <a:gd name="T39" fmla="*/ 0 h 100"/>
                <a:gd name="T40" fmla="*/ 902 w 1145"/>
                <a:gd name="T41" fmla="*/ 0 h 100"/>
                <a:gd name="T42" fmla="*/ 952 w 1145"/>
                <a:gd name="T43" fmla="*/ 50 h 100"/>
                <a:gd name="T44" fmla="*/ 902 w 1145"/>
                <a:gd name="T45" fmla="*/ 100 h 100"/>
                <a:gd name="T46" fmla="*/ 851 w 1145"/>
                <a:gd name="T47" fmla="*/ 50 h 100"/>
                <a:gd name="T48" fmla="*/ 902 w 1145"/>
                <a:gd name="T49" fmla="*/ 0 h 100"/>
                <a:gd name="T50" fmla="*/ 708 w 1145"/>
                <a:gd name="T51" fmla="*/ 0 h 100"/>
                <a:gd name="T52" fmla="*/ 759 w 1145"/>
                <a:gd name="T53" fmla="*/ 50 h 100"/>
                <a:gd name="T54" fmla="*/ 708 w 1145"/>
                <a:gd name="T55" fmla="*/ 100 h 100"/>
                <a:gd name="T56" fmla="*/ 658 w 1145"/>
                <a:gd name="T57" fmla="*/ 50 h 100"/>
                <a:gd name="T58" fmla="*/ 708 w 1145"/>
                <a:gd name="T5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45" h="100">
                  <a:moveTo>
                    <a:pt x="50" y="0"/>
                  </a:moveTo>
                  <a:cubicBezTo>
                    <a:pt x="78" y="0"/>
                    <a:pt x="101" y="22"/>
                    <a:pt x="101" y="50"/>
                  </a:cubicBezTo>
                  <a:cubicBezTo>
                    <a:pt x="101" y="78"/>
                    <a:pt x="78" y="100"/>
                    <a:pt x="50" y="100"/>
                  </a:cubicBezTo>
                  <a:cubicBezTo>
                    <a:pt x="23" y="100"/>
                    <a:pt x="0" y="78"/>
                    <a:pt x="0" y="50"/>
                  </a:cubicBezTo>
                  <a:cubicBezTo>
                    <a:pt x="0" y="22"/>
                    <a:pt x="23" y="0"/>
                    <a:pt x="50" y="0"/>
                  </a:cubicBezTo>
                  <a:close/>
                  <a:moveTo>
                    <a:pt x="244" y="0"/>
                  </a:moveTo>
                  <a:cubicBezTo>
                    <a:pt x="271" y="0"/>
                    <a:pt x="294" y="22"/>
                    <a:pt x="294" y="50"/>
                  </a:cubicBezTo>
                  <a:cubicBezTo>
                    <a:pt x="294" y="78"/>
                    <a:pt x="271" y="100"/>
                    <a:pt x="244" y="100"/>
                  </a:cubicBezTo>
                  <a:cubicBezTo>
                    <a:pt x="216" y="100"/>
                    <a:pt x="193" y="78"/>
                    <a:pt x="193" y="50"/>
                  </a:cubicBezTo>
                  <a:cubicBezTo>
                    <a:pt x="193" y="22"/>
                    <a:pt x="216" y="0"/>
                    <a:pt x="244" y="0"/>
                  </a:cubicBezTo>
                  <a:close/>
                  <a:moveTo>
                    <a:pt x="437" y="0"/>
                  </a:moveTo>
                  <a:cubicBezTo>
                    <a:pt x="465" y="0"/>
                    <a:pt x="487" y="22"/>
                    <a:pt x="487" y="50"/>
                  </a:cubicBezTo>
                  <a:cubicBezTo>
                    <a:pt x="487" y="78"/>
                    <a:pt x="465" y="100"/>
                    <a:pt x="437" y="100"/>
                  </a:cubicBezTo>
                  <a:cubicBezTo>
                    <a:pt x="409" y="100"/>
                    <a:pt x="387" y="78"/>
                    <a:pt x="387" y="50"/>
                  </a:cubicBezTo>
                  <a:cubicBezTo>
                    <a:pt x="387" y="22"/>
                    <a:pt x="409" y="0"/>
                    <a:pt x="437" y="0"/>
                  </a:cubicBezTo>
                  <a:close/>
                  <a:moveTo>
                    <a:pt x="1095" y="0"/>
                  </a:moveTo>
                  <a:cubicBezTo>
                    <a:pt x="1123" y="0"/>
                    <a:pt x="1145" y="22"/>
                    <a:pt x="1145" y="50"/>
                  </a:cubicBezTo>
                  <a:cubicBezTo>
                    <a:pt x="1145" y="78"/>
                    <a:pt x="1123" y="100"/>
                    <a:pt x="1095" y="100"/>
                  </a:cubicBezTo>
                  <a:cubicBezTo>
                    <a:pt x="1067" y="100"/>
                    <a:pt x="1044" y="78"/>
                    <a:pt x="1044" y="50"/>
                  </a:cubicBezTo>
                  <a:cubicBezTo>
                    <a:pt x="1044" y="22"/>
                    <a:pt x="1067" y="0"/>
                    <a:pt x="1095" y="0"/>
                  </a:cubicBezTo>
                  <a:close/>
                  <a:moveTo>
                    <a:pt x="902" y="0"/>
                  </a:moveTo>
                  <a:cubicBezTo>
                    <a:pt x="929" y="0"/>
                    <a:pt x="952" y="22"/>
                    <a:pt x="952" y="50"/>
                  </a:cubicBezTo>
                  <a:cubicBezTo>
                    <a:pt x="952" y="78"/>
                    <a:pt x="929" y="100"/>
                    <a:pt x="902" y="100"/>
                  </a:cubicBezTo>
                  <a:cubicBezTo>
                    <a:pt x="874" y="100"/>
                    <a:pt x="851" y="78"/>
                    <a:pt x="851" y="50"/>
                  </a:cubicBezTo>
                  <a:cubicBezTo>
                    <a:pt x="851" y="22"/>
                    <a:pt x="874" y="0"/>
                    <a:pt x="902" y="0"/>
                  </a:cubicBezTo>
                  <a:close/>
                  <a:moveTo>
                    <a:pt x="708" y="0"/>
                  </a:moveTo>
                  <a:cubicBezTo>
                    <a:pt x="736" y="0"/>
                    <a:pt x="759" y="22"/>
                    <a:pt x="759" y="50"/>
                  </a:cubicBezTo>
                  <a:cubicBezTo>
                    <a:pt x="759" y="78"/>
                    <a:pt x="736" y="100"/>
                    <a:pt x="708" y="100"/>
                  </a:cubicBezTo>
                  <a:cubicBezTo>
                    <a:pt x="680" y="100"/>
                    <a:pt x="658" y="78"/>
                    <a:pt x="658" y="50"/>
                  </a:cubicBezTo>
                  <a:cubicBezTo>
                    <a:pt x="658" y="22"/>
                    <a:pt x="680" y="0"/>
                    <a:pt x="7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2" name="The Sound of Silence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11709083" y="-747464"/>
            <a:ext cx="609600" cy="609600"/>
          </a:xfrm>
          <a:prstGeom prst="rect">
            <a:avLst/>
          </a:prstGeom>
        </p:spPr>
      </p:pic>
      <p:pic>
        <p:nvPicPr>
          <p:cNvPr id="32" name="图片 31" descr="动脑学院Logo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9687" y="3000372"/>
            <a:ext cx="1908568" cy="2181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18849">
        <p14:flash/>
      </p:transition>
    </mc:Choice>
    <mc:Fallback>
      <p:transition spd="slow" advTm="188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7037E-6 L -4.16667E-7 -0.1988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25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3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4099" grpId="0"/>
      <p:bldP spid="4100" grpId="0" build="p"/>
    </p:bldLst>
  </p:timing>
  <p:extLst mod="1">
    <p:ext uri="{E180D4A7-C9FB-4DFB-919C-405C955672EB}">
      <p14:showEvtLst xmlns:p14="http://schemas.microsoft.com/office/powerpoint/2010/main" xmlns="">
        <p14:playEvt time="3006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29274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查看</a:t>
            </a:r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统计信息</a:t>
            </a: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5"/>
            <a:ext cx="942981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/>
                </a:solidFill>
              </a:rPr>
              <a:t>查看队列</a:t>
            </a:r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</a:t>
            </a:r>
            <a:r>
              <a:rPr lang="en-US" smtClean="0">
                <a:solidFill>
                  <a:schemeClr val="accent2"/>
                </a:solidFill>
              </a:rPr>
              <a:t>list_queues</a:t>
            </a:r>
          </a:p>
          <a:p>
            <a:endParaRPr lang="en-US" smtClean="0">
              <a:solidFill>
                <a:schemeClr val="accent2"/>
              </a:solidFill>
            </a:endParaRPr>
          </a:p>
          <a:p>
            <a:r>
              <a:rPr lang="zh-CN" altLang="en-US" smtClean="0">
                <a:solidFill>
                  <a:schemeClr val="accent2"/>
                </a:solidFill>
              </a:rPr>
              <a:t>查看交换器</a:t>
            </a:r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</a:t>
            </a:r>
            <a:r>
              <a:rPr lang="en-US" smtClean="0">
                <a:solidFill>
                  <a:schemeClr val="accent2"/>
                </a:solidFill>
              </a:rPr>
              <a:t>list_exchanges</a:t>
            </a:r>
          </a:p>
          <a:p>
            <a:endParaRPr lang="en-US" smtClean="0">
              <a:solidFill>
                <a:schemeClr val="accent2"/>
              </a:solidFill>
            </a:endParaRPr>
          </a:p>
          <a:p>
            <a:r>
              <a:rPr lang="zh-CN" altLang="en-US" smtClean="0">
                <a:solidFill>
                  <a:schemeClr val="accent2"/>
                </a:solidFill>
              </a:rPr>
              <a:t>查看绑定</a:t>
            </a:r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</a:t>
            </a:r>
            <a:r>
              <a:rPr lang="en-US" smtClean="0">
                <a:solidFill>
                  <a:schemeClr val="accent2"/>
                </a:solidFill>
              </a:rPr>
              <a:t>list_bindings</a:t>
            </a:r>
          </a:p>
          <a:p>
            <a:endParaRPr lang="en-US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2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1911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集群</a:t>
            </a: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4"/>
            <a:ext cx="957269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內建集群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內建集群的设计目标，集群可以保证消息的万无一失吗？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集群中的队列和交换器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集群中的节点，有两种类型</a:t>
            </a:r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b="1" smtClean="0">
              <a:solidFill>
                <a:schemeClr val="accent2"/>
              </a:solidFill>
              <a:latin typeface="+mn-ea"/>
              <a:ea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83473" y="3786190"/>
            <a:ext cx="957269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构建我们自己的集群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单机下的集群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多机下的集群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移除集群中的节点</a:t>
            </a:r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6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26805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集群高可用</a:t>
            </a: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4"/>
            <a:ext cx="957269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镜像队列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	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什么是镜像队列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	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镜像队列的使用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使用</a:t>
            </a:r>
            <a:r>
              <a:rPr lang="en-US" smtClean="0">
                <a:solidFill>
                  <a:schemeClr val="accent2"/>
                </a:solidFill>
                <a:latin typeface="+mn-ea"/>
                <a:ea typeface="+mn-ea"/>
              </a:rPr>
              <a:t>HA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Proxy</a:t>
            </a:r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b="1" smtClean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8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29880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的</a:t>
            </a:r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Web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控制台</a:t>
            </a: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4"/>
            <a:ext cx="957269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运行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rabbitmq-plugins enable rabbitmq_management </a:t>
            </a:r>
          </a:p>
          <a:p>
            <a:endParaRPr lang="en-US" b="1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重启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</a:t>
            </a: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在浏览中打开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http://localhost:15672</a:t>
            </a:r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6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再论消息中间件</a:t>
            </a: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4"/>
            <a:ext cx="957269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smtClean="0">
                <a:solidFill>
                  <a:schemeClr val="accent2"/>
                </a:solidFill>
                <a:latin typeface="+mn-ea"/>
                <a:ea typeface="+mn-ea"/>
              </a:rPr>
              <a:t>互联网时代的消息中间</a:t>
            </a:r>
            <a:r>
              <a:rPr lang="zh-CN" altLang="en-US" sz="2400" smtClean="0">
                <a:solidFill>
                  <a:schemeClr val="accent2"/>
                </a:solidFill>
                <a:latin typeface="+mn-ea"/>
                <a:ea typeface="+mn-ea"/>
              </a:rPr>
              <a:t>件</a:t>
            </a:r>
            <a:endParaRPr lang="en-US" altLang="zh-CN" sz="2400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1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、消息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发送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一致性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2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、消息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的重复</a:t>
            </a:r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smtClean="0">
                <a:solidFill>
                  <a:schemeClr val="accent2"/>
                </a:solidFill>
                <a:latin typeface="+mn-ea"/>
                <a:ea typeface="+mn-ea"/>
              </a:rPr>
              <a:t>3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、消息中间件与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RPC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的关系</a:t>
            </a:r>
            <a:endParaRPr lang="en-US" smtClean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4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35942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附录</a:t>
            </a:r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--Windows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下的一些介绍</a:t>
            </a: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4"/>
            <a:ext cx="957269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启动方式有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2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种</a:t>
            </a:r>
          </a:p>
          <a:p>
            <a:endParaRPr lang="zh-CN" alt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1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、以应用方式启动</a:t>
            </a:r>
          </a:p>
          <a:p>
            <a:endParaRPr lang="zh-CN" alt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rabbitmq-server -detached 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后台启动</a:t>
            </a: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Rabbitmq-server 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直接启动，如果你关闭窗口或者需要在改窗口使用其他命令时应用就会停止</a:t>
            </a:r>
          </a:p>
          <a:p>
            <a:endParaRPr lang="zh-CN" alt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2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、以服务方式启动（安装完之后在任务管理器中服务一栏能看到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RabbtiMq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）</a:t>
            </a:r>
          </a:p>
          <a:p>
            <a:endParaRPr lang="zh-CN" altLang="en-US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rabbitmq-service install 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安装服务</a:t>
            </a: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rabbitmq-service start 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开始服务</a:t>
            </a: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Rabbitmq-service stop  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停止服务</a:t>
            </a: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Rabbitmq-service enable 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使服务有效</a:t>
            </a: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Rabbitmq-service disable 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使服务无效</a:t>
            </a: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rabbitmq-service help 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帮助</a:t>
            </a: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4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202387" y="258692"/>
            <a:ext cx="1911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安装</a:t>
            </a:r>
            <a:endParaRPr lang="zh-CN" altLang="en-US" sz="2000">
              <a:solidFill>
                <a:srgbClr val="F8F8F8"/>
              </a:solidFill>
              <a:latin typeface="微软雅黑"/>
              <a:ea typeface="微软雅黑"/>
            </a:endParaRPr>
          </a:p>
        </p:txBody>
      </p:sp>
      <p:sp>
        <p:nvSpPr>
          <p:cNvPr id="38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圆角矩形​​ 34"/>
          <p:cNvSpPr/>
          <p:nvPr/>
        </p:nvSpPr>
        <p:spPr>
          <a:xfrm>
            <a:off x="669093" y="928670"/>
            <a:ext cx="10858576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3" name="矩形​​ 30"/>
          <p:cNvSpPr>
            <a:spLocks noChangeArrowheads="1"/>
          </p:cNvSpPr>
          <p:nvPr/>
        </p:nvSpPr>
        <p:spPr bwMode="auto">
          <a:xfrm>
            <a:off x="1423776" y="1171502"/>
            <a:ext cx="9818141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en-US" altLang="zh-CN" sz="200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Linux(</a:t>
            </a:r>
            <a:r>
              <a:rPr lang="zh-CN" altLang="en-US" sz="200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以</a:t>
            </a:r>
            <a:r>
              <a:rPr lang="en-US" altLang="zh-CN" sz="200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CentOS7</a:t>
            </a:r>
            <a:r>
              <a:rPr lang="zh-CN" altLang="en-US" sz="200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为例</a:t>
            </a:r>
            <a:r>
              <a:rPr lang="en-US" altLang="zh-CN" sz="200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)</a:t>
            </a:r>
            <a:r>
              <a:rPr lang="zh-CN" altLang="en-US" sz="200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下安装</a:t>
            </a:r>
            <a:r>
              <a:rPr lang="en-US" altLang="zh-CN" sz="200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RabbitMq</a:t>
            </a:r>
          </a:p>
          <a:p>
            <a:endParaRPr lang="en-US" altLang="zh-CN" sz="2000" smtClean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sz="2000" smtClean="0">
                <a:solidFill>
                  <a:schemeClr val="accent2"/>
                </a:solidFill>
              </a:rPr>
              <a:t>1、wget </a:t>
            </a:r>
            <a:r>
              <a:rPr lang="en-US" sz="2000" smtClean="0">
                <a:solidFill>
                  <a:schemeClr val="accent2"/>
                </a:solidFill>
                <a:hlinkClick r:id="rId3"/>
              </a:rPr>
              <a:t>https://packages.erlang-solutions.com/erlang-solutions-1.0-1.noarch.rpm</a:t>
            </a:r>
            <a:endParaRPr lang="en-US" sz="2000" smtClean="0">
              <a:solidFill>
                <a:schemeClr val="accent2"/>
              </a:solidFill>
            </a:endParaRPr>
          </a:p>
          <a:p>
            <a:endParaRPr lang="en-US" sz="2000" smtClean="0">
              <a:solidFill>
                <a:schemeClr val="accent2"/>
              </a:solidFill>
            </a:endParaRPr>
          </a:p>
          <a:p>
            <a:r>
              <a:rPr lang="en-US" sz="2000" smtClean="0">
                <a:solidFill>
                  <a:schemeClr val="accent2"/>
                </a:solidFill>
              </a:rPr>
              <a:t>2、rpm -Uvh erlang-solutions-1.0-1.noarch.rpm</a:t>
            </a:r>
          </a:p>
          <a:p>
            <a:endParaRPr lang="en-US" sz="2000" smtClean="0">
              <a:solidFill>
                <a:schemeClr val="accent2"/>
              </a:solidFill>
            </a:endParaRPr>
          </a:p>
          <a:p>
            <a:r>
              <a:rPr lang="en-US" sz="2000" smtClean="0">
                <a:solidFill>
                  <a:schemeClr val="accent2"/>
                </a:solidFill>
              </a:rPr>
              <a:t>3、yum install epel-release</a:t>
            </a:r>
          </a:p>
          <a:p>
            <a:endParaRPr lang="en-US" sz="2000" smtClean="0">
              <a:solidFill>
                <a:schemeClr val="accent2"/>
              </a:solidFill>
            </a:endParaRPr>
          </a:p>
          <a:p>
            <a:r>
              <a:rPr lang="en-US" sz="2000" smtClean="0">
                <a:solidFill>
                  <a:schemeClr val="accent2"/>
                </a:solidFill>
              </a:rPr>
              <a:t>4、yum install erlang</a:t>
            </a:r>
          </a:p>
          <a:p>
            <a:endParaRPr lang="en-US" sz="2000" smtClean="0">
              <a:solidFill>
                <a:schemeClr val="accent2"/>
              </a:solidFill>
            </a:endParaRPr>
          </a:p>
          <a:p>
            <a:r>
              <a:rPr lang="en-US" sz="2000" smtClean="0">
                <a:solidFill>
                  <a:schemeClr val="accent2"/>
                </a:solidFill>
              </a:rPr>
              <a:t>5、wget </a:t>
            </a:r>
            <a:r>
              <a:rPr lang="en-US" sz="2000" smtClean="0">
                <a:solidFill>
                  <a:schemeClr val="accent2"/>
                </a:solidFill>
                <a:hlinkClick r:id="rId4"/>
              </a:rPr>
              <a:t>http://www.rabbitmq.com/releases/rabbitmq-server/v3.6.6/rabbitmq-server-3.6.6-1.el7.noarch.rpm</a:t>
            </a:r>
            <a:endParaRPr lang="en-US" sz="2000" smtClean="0">
              <a:solidFill>
                <a:schemeClr val="accent2"/>
              </a:solidFill>
            </a:endParaRPr>
          </a:p>
          <a:p>
            <a:endParaRPr lang="en-US" sz="2000" smtClean="0">
              <a:solidFill>
                <a:schemeClr val="accent2"/>
              </a:solidFill>
            </a:endParaRPr>
          </a:p>
          <a:p>
            <a:r>
              <a:rPr lang="en-US" sz="2000" smtClean="0">
                <a:solidFill>
                  <a:schemeClr val="accent2"/>
                </a:solidFill>
              </a:rPr>
              <a:t>6、yum install rabbitmq-server-3.6.6-1.el7.noarch.rpm</a:t>
            </a:r>
            <a:endParaRPr lang="zh-CN" altLang="en-US" sz="2000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泪滴形 24"/>
          <p:cNvSpPr/>
          <p:nvPr/>
        </p:nvSpPr>
        <p:spPr bwMode="auto">
          <a:xfrm rot="10800000" flipH="1">
            <a:off x="883408" y="1157784"/>
            <a:ext cx="380838" cy="380838"/>
          </a:xfrm>
          <a:custGeom>
            <a:avLst/>
            <a:gdLst/>
            <a:ahLst/>
            <a:cxnLst/>
            <a:rect l="l" t="t" r="r" b="b"/>
            <a:pathLst>
              <a:path w="1680168" h="1680168">
                <a:moveTo>
                  <a:pt x="679134" y="1503514"/>
                </a:moveTo>
                <a:cubicBezTo>
                  <a:pt x="401621" y="1503514"/>
                  <a:pt x="176653" y="1278546"/>
                  <a:pt x="176653" y="1001034"/>
                </a:cubicBezTo>
                <a:cubicBezTo>
                  <a:pt x="176653" y="723522"/>
                  <a:pt x="401621" y="498554"/>
                  <a:pt x="679134" y="498554"/>
                </a:cubicBezTo>
                <a:cubicBezTo>
                  <a:pt x="956647" y="498554"/>
                  <a:pt x="1181615" y="723522"/>
                  <a:pt x="1181615" y="1001034"/>
                </a:cubicBezTo>
                <a:cubicBezTo>
                  <a:pt x="1181615" y="1278546"/>
                  <a:pt x="956647" y="1503514"/>
                  <a:pt x="679134" y="1503514"/>
                </a:cubicBezTo>
                <a:close/>
                <a:moveTo>
                  <a:pt x="840084" y="1680168"/>
                </a:moveTo>
                <a:cubicBezTo>
                  <a:pt x="1304050" y="1680168"/>
                  <a:pt x="1680168" y="1304050"/>
                  <a:pt x="1680168" y="840084"/>
                </a:cubicBezTo>
                <a:lnTo>
                  <a:pt x="1680168" y="0"/>
                </a:lnTo>
                <a:lnTo>
                  <a:pt x="840084" y="0"/>
                </a:lnTo>
                <a:cubicBezTo>
                  <a:pt x="376118" y="0"/>
                  <a:pt x="0" y="376118"/>
                  <a:pt x="0" y="840084"/>
                </a:cubicBezTo>
                <a:cubicBezTo>
                  <a:pt x="0" y="1304050"/>
                  <a:pt x="376118" y="1680168"/>
                  <a:pt x="840084" y="1680168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zh-CN" altLang="en-US" kern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61367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800" advTm="3386">
        <p14:prism/>
      </p:transition>
    </mc:Choice>
    <mc:Fallback>
      <p:transition spd="slow" advTm="33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6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8" grpId="0" animBg="1"/>
      <p:bldP spid="12" grpId="0" animBg="1"/>
      <p:bldP spid="13" grpId="0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202387" y="258692"/>
            <a:ext cx="1911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安装</a:t>
            </a:r>
            <a:endParaRPr lang="zh-CN" altLang="en-US" sz="2000">
              <a:solidFill>
                <a:srgbClr val="F8F8F8"/>
              </a:solidFill>
              <a:latin typeface="微软雅黑"/>
              <a:ea typeface="微软雅黑"/>
            </a:endParaRPr>
          </a:p>
        </p:txBody>
      </p:sp>
      <p:sp>
        <p:nvSpPr>
          <p:cNvPr id="38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圆角矩形​​ 34"/>
          <p:cNvSpPr/>
          <p:nvPr/>
        </p:nvSpPr>
        <p:spPr>
          <a:xfrm>
            <a:off x="669093" y="928670"/>
            <a:ext cx="10858576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02387" y="1000108"/>
            <a:ext cx="9110836" cy="5472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961367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800" advTm="3386">
        <p14:prism/>
      </p:transition>
    </mc:Choice>
    <mc:Fallback>
      <p:transition spd="slow" advTm="33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6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8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202387" y="258692"/>
            <a:ext cx="1911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安装</a:t>
            </a:r>
            <a:endParaRPr lang="zh-CN" altLang="en-US" sz="2000">
              <a:solidFill>
                <a:srgbClr val="F8F8F8"/>
              </a:solidFill>
              <a:latin typeface="微软雅黑"/>
              <a:ea typeface="微软雅黑"/>
            </a:endParaRPr>
          </a:p>
        </p:txBody>
      </p:sp>
      <p:sp>
        <p:nvSpPr>
          <p:cNvPr id="38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02387" y="1071546"/>
            <a:ext cx="8291513" cy="2735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矩形​​ 30"/>
          <p:cNvSpPr>
            <a:spLocks noChangeArrowheads="1"/>
          </p:cNvSpPr>
          <p:nvPr/>
        </p:nvSpPr>
        <p:spPr bwMode="auto">
          <a:xfrm>
            <a:off x="1202387" y="4214818"/>
            <a:ext cx="8291513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smtClean="0">
                <a:solidFill>
                  <a:schemeClr val="accent2"/>
                </a:solidFill>
                <a:latin typeface="+mn-ea"/>
                <a:ea typeface="+mn-ea"/>
              </a:rPr>
              <a:t>出现了上述图示中的失败情况时，请多试几次。特别是安装</a:t>
            </a:r>
            <a:r>
              <a:rPr lang="en-US" sz="2000" smtClean="0">
                <a:solidFill>
                  <a:schemeClr val="accent2"/>
                </a:solidFill>
                <a:latin typeface="+mn-ea"/>
                <a:ea typeface="+mn-ea"/>
              </a:rPr>
              <a:t>epel-release</a:t>
            </a:r>
            <a:r>
              <a:rPr lang="zh-CN" altLang="en-US" sz="2000" smtClean="0">
                <a:solidFill>
                  <a:schemeClr val="accent2"/>
                </a:solidFill>
                <a:latin typeface="+mn-ea"/>
                <a:ea typeface="+mn-ea"/>
              </a:rPr>
              <a:t>和</a:t>
            </a:r>
            <a:r>
              <a:rPr lang="en-US" altLang="zh-CN" sz="2000" smtClean="0">
                <a:solidFill>
                  <a:schemeClr val="accent2"/>
                </a:solidFill>
                <a:latin typeface="+mn-ea"/>
                <a:ea typeface="+mn-ea"/>
              </a:rPr>
              <a:t>erlang</a:t>
            </a:r>
            <a:r>
              <a:rPr lang="zh-CN" altLang="en-US" sz="2000" smtClean="0">
                <a:solidFill>
                  <a:schemeClr val="accent2"/>
                </a:solidFill>
                <a:latin typeface="+mn-ea"/>
                <a:ea typeface="+mn-ea"/>
              </a:rPr>
              <a:t>时，因为需要下载的包较大且网速较慢，出现下载不成功的概率很大，请多试几次，确保安装和运行的成功。</a:t>
            </a:r>
            <a:endParaRPr lang="zh-CN" altLang="en-US" sz="2000" dirty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61367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800" advTm="3386">
        <p14:prism/>
      </p:transition>
    </mc:Choice>
    <mc:Fallback>
      <p:transition spd="slow" advTm="33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8" grpId="0" animBg="1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202387" y="258692"/>
            <a:ext cx="1911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安装</a:t>
            </a:r>
            <a:endParaRPr lang="zh-CN" altLang="en-US" sz="2000">
              <a:solidFill>
                <a:srgbClr val="F8F8F8"/>
              </a:solidFill>
              <a:latin typeface="微软雅黑"/>
              <a:ea typeface="微软雅黑"/>
            </a:endParaRPr>
          </a:p>
        </p:txBody>
      </p:sp>
      <p:sp>
        <p:nvSpPr>
          <p:cNvPr id="38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圆角矩形​​ 34"/>
          <p:cNvSpPr/>
          <p:nvPr/>
        </p:nvSpPr>
        <p:spPr>
          <a:xfrm>
            <a:off x="597655" y="865050"/>
            <a:ext cx="10285443" cy="5707222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3" name="矩形​​ 30"/>
          <p:cNvSpPr>
            <a:spLocks noChangeArrowheads="1"/>
          </p:cNvSpPr>
          <p:nvPr/>
        </p:nvSpPr>
        <p:spPr bwMode="auto">
          <a:xfrm>
            <a:off x="1423776" y="1171502"/>
            <a:ext cx="981814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000" smtClean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安装完成后</a:t>
            </a:r>
            <a:endParaRPr lang="en-US" altLang="zh-CN" sz="2000" smtClean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en-US" sz="2000" smtClean="0">
                <a:solidFill>
                  <a:schemeClr val="accent2"/>
                </a:solidFill>
              </a:rPr>
              <a:t>1、service rabbitmq-server start</a:t>
            </a:r>
          </a:p>
          <a:p>
            <a:r>
              <a:rPr lang="en-US" sz="2000" smtClean="0">
                <a:solidFill>
                  <a:schemeClr val="accent2"/>
                </a:solidFill>
              </a:rPr>
              <a:t>2、service rabbitmq-server status</a:t>
            </a:r>
            <a:endParaRPr lang="zh-CN" altLang="en-US" sz="2000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泪滴形 24"/>
          <p:cNvSpPr/>
          <p:nvPr/>
        </p:nvSpPr>
        <p:spPr bwMode="auto">
          <a:xfrm rot="10800000" flipH="1">
            <a:off x="883408" y="1157784"/>
            <a:ext cx="380838" cy="380838"/>
          </a:xfrm>
          <a:custGeom>
            <a:avLst/>
            <a:gdLst/>
            <a:ahLst/>
            <a:cxnLst/>
            <a:rect l="l" t="t" r="r" b="b"/>
            <a:pathLst>
              <a:path w="1680168" h="1680168">
                <a:moveTo>
                  <a:pt x="679134" y="1503514"/>
                </a:moveTo>
                <a:cubicBezTo>
                  <a:pt x="401621" y="1503514"/>
                  <a:pt x="176653" y="1278546"/>
                  <a:pt x="176653" y="1001034"/>
                </a:cubicBezTo>
                <a:cubicBezTo>
                  <a:pt x="176653" y="723522"/>
                  <a:pt x="401621" y="498554"/>
                  <a:pt x="679134" y="498554"/>
                </a:cubicBezTo>
                <a:cubicBezTo>
                  <a:pt x="956647" y="498554"/>
                  <a:pt x="1181615" y="723522"/>
                  <a:pt x="1181615" y="1001034"/>
                </a:cubicBezTo>
                <a:cubicBezTo>
                  <a:pt x="1181615" y="1278546"/>
                  <a:pt x="956647" y="1503514"/>
                  <a:pt x="679134" y="1503514"/>
                </a:cubicBezTo>
                <a:close/>
                <a:moveTo>
                  <a:pt x="840084" y="1680168"/>
                </a:moveTo>
                <a:cubicBezTo>
                  <a:pt x="1304050" y="1680168"/>
                  <a:pt x="1680168" y="1304050"/>
                  <a:pt x="1680168" y="840084"/>
                </a:cubicBezTo>
                <a:lnTo>
                  <a:pt x="1680168" y="0"/>
                </a:lnTo>
                <a:lnTo>
                  <a:pt x="840084" y="0"/>
                </a:lnTo>
                <a:cubicBezTo>
                  <a:pt x="376118" y="0"/>
                  <a:pt x="0" y="376118"/>
                  <a:pt x="0" y="840084"/>
                </a:cubicBezTo>
                <a:cubicBezTo>
                  <a:pt x="0" y="1304050"/>
                  <a:pt x="376118" y="1680168"/>
                  <a:pt x="840084" y="1680168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zh-CN" altLang="en-US" kern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83407" y="2474512"/>
            <a:ext cx="9656753" cy="3954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961367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800" advTm="3386">
        <p14:prism/>
      </p:transition>
    </mc:Choice>
    <mc:Fallback>
      <p:transition spd="slow" advTm="33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6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8" grpId="0" animBg="1"/>
      <p:bldP spid="12" grpId="0" animBg="1"/>
      <p:bldP spid="13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1911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安装</a:t>
            </a:r>
            <a:endParaRPr lang="zh-CN" altLang="en-US" sz="2000">
              <a:solidFill>
                <a:srgbClr val="F8F8F8"/>
              </a:solidFill>
              <a:latin typeface="微软雅黑"/>
              <a:ea typeface="微软雅黑"/>
            </a:endParaRP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4"/>
            <a:ext cx="957269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mtClean="0">
                <a:solidFill>
                  <a:schemeClr val="accent2"/>
                </a:solidFill>
              </a:rPr>
              <a:t>Rabbitmq</a:t>
            </a:r>
            <a:r>
              <a:rPr lang="zh-CN" altLang="en-US" smtClean="0">
                <a:solidFill>
                  <a:schemeClr val="accent2"/>
                </a:solidFill>
              </a:rPr>
              <a:t>常用端口</a:t>
            </a:r>
            <a:endParaRPr lang="en-US" altLang="zh-CN" smtClean="0">
              <a:solidFill>
                <a:schemeClr val="accent2"/>
              </a:solidFill>
            </a:endParaRPr>
          </a:p>
          <a:p>
            <a:endParaRPr lang="en-US" smtClean="0">
              <a:solidFill>
                <a:schemeClr val="accent2"/>
              </a:solidFill>
            </a:endParaRPr>
          </a:p>
          <a:p>
            <a:r>
              <a:rPr lang="en-US" smtClean="0">
                <a:solidFill>
                  <a:schemeClr val="accent2"/>
                </a:solidFill>
              </a:rPr>
              <a:t>1</a:t>
            </a:r>
            <a:r>
              <a:rPr lang="zh-CN" altLang="en-US" smtClean="0">
                <a:solidFill>
                  <a:schemeClr val="accent2"/>
                </a:solidFill>
              </a:rPr>
              <a:t>、</a:t>
            </a:r>
            <a:r>
              <a:rPr lang="en-US" smtClean="0">
                <a:solidFill>
                  <a:schemeClr val="accent2"/>
                </a:solidFill>
              </a:rPr>
              <a:t>client</a:t>
            </a:r>
            <a:r>
              <a:rPr lang="zh-CN" altLang="en-US" smtClean="0">
                <a:solidFill>
                  <a:schemeClr val="accent2"/>
                </a:solidFill>
              </a:rPr>
              <a:t>端通信端口： </a:t>
            </a:r>
            <a:r>
              <a:rPr lang="en-US" altLang="zh-CN" smtClean="0">
                <a:solidFill>
                  <a:schemeClr val="accent2"/>
                </a:solidFill>
              </a:rPr>
              <a:t>5672</a:t>
            </a:r>
          </a:p>
          <a:p>
            <a:r>
              <a:rPr lang="en-US" altLang="zh-CN" smtClean="0">
                <a:solidFill>
                  <a:schemeClr val="accent2"/>
                </a:solidFill>
              </a:rPr>
              <a:t/>
            </a:r>
            <a:br>
              <a:rPr lang="en-US" altLang="zh-CN" smtClean="0">
                <a:solidFill>
                  <a:schemeClr val="accent2"/>
                </a:solidFill>
              </a:rPr>
            </a:br>
            <a:r>
              <a:rPr lang="en-US" altLang="zh-CN" smtClean="0">
                <a:solidFill>
                  <a:schemeClr val="accent2"/>
                </a:solidFill>
              </a:rPr>
              <a:t>2</a:t>
            </a:r>
            <a:r>
              <a:rPr lang="zh-CN" altLang="en-US" smtClean="0">
                <a:solidFill>
                  <a:schemeClr val="accent2"/>
                </a:solidFill>
              </a:rPr>
              <a:t>、管理端口 ： </a:t>
            </a:r>
            <a:r>
              <a:rPr lang="en-US" altLang="zh-CN" smtClean="0">
                <a:solidFill>
                  <a:schemeClr val="accent2"/>
                </a:solidFill>
              </a:rPr>
              <a:t>15672</a:t>
            </a:r>
          </a:p>
          <a:p>
            <a:r>
              <a:rPr lang="en-US" altLang="zh-CN" smtClean="0">
                <a:solidFill>
                  <a:schemeClr val="accent2"/>
                </a:solidFill>
              </a:rPr>
              <a:t/>
            </a:r>
            <a:br>
              <a:rPr lang="en-US" altLang="zh-CN" smtClean="0">
                <a:solidFill>
                  <a:schemeClr val="accent2"/>
                </a:solidFill>
              </a:rPr>
            </a:br>
            <a:r>
              <a:rPr lang="en-US" altLang="zh-CN" smtClean="0">
                <a:solidFill>
                  <a:schemeClr val="accent2"/>
                </a:solidFill>
              </a:rPr>
              <a:t>3</a:t>
            </a:r>
            <a:r>
              <a:rPr lang="zh-CN" altLang="en-US" smtClean="0">
                <a:solidFill>
                  <a:schemeClr val="accent2"/>
                </a:solidFill>
              </a:rPr>
              <a:t>、</a:t>
            </a:r>
            <a:r>
              <a:rPr lang="en-US" smtClean="0">
                <a:solidFill>
                  <a:schemeClr val="accent2"/>
                </a:solidFill>
              </a:rPr>
              <a:t>server</a:t>
            </a:r>
            <a:r>
              <a:rPr lang="zh-CN" altLang="en-US" smtClean="0">
                <a:solidFill>
                  <a:schemeClr val="accent2"/>
                </a:solidFill>
              </a:rPr>
              <a:t>间内部通信端口： </a:t>
            </a:r>
            <a:r>
              <a:rPr lang="en-US" altLang="zh-CN" smtClean="0">
                <a:solidFill>
                  <a:schemeClr val="accent2"/>
                </a:solidFill>
              </a:rPr>
              <a:t>25672</a:t>
            </a:r>
          </a:p>
          <a:p>
            <a:r>
              <a:rPr lang="en-US" altLang="zh-CN" smtClean="0">
                <a:solidFill>
                  <a:schemeClr val="accent2"/>
                </a:solidFill>
              </a:rPr>
              <a:t/>
            </a:r>
            <a:br>
              <a:rPr lang="en-US" altLang="zh-CN" smtClean="0">
                <a:solidFill>
                  <a:schemeClr val="accent2"/>
                </a:solidFill>
              </a:rPr>
            </a:br>
            <a:endParaRPr lang="en-US" altLang="zh-CN" smtClean="0">
              <a:solidFill>
                <a:schemeClr val="accent2"/>
              </a:solidFill>
            </a:endParaRPr>
          </a:p>
          <a:p>
            <a:endParaRPr lang="en-US" altLang="zh-CN" smtClean="0">
              <a:solidFill>
                <a:schemeClr val="accent2"/>
              </a:solidFill>
            </a:endParaRPr>
          </a:p>
          <a:p>
            <a:r>
              <a:rPr lang="zh-CN" altLang="en-US" smtClean="0">
                <a:solidFill>
                  <a:schemeClr val="accent2"/>
                </a:solidFill>
              </a:rPr>
              <a:t>如端口出现不能访问，使用形如以下命令开启：</a:t>
            </a:r>
            <a:endParaRPr lang="en-US" altLang="zh-CN" smtClean="0">
              <a:solidFill>
                <a:schemeClr val="accent2"/>
              </a:solidFill>
            </a:endParaRPr>
          </a:p>
          <a:p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smtClean="0">
                <a:solidFill>
                  <a:schemeClr val="accent2"/>
                </a:solidFill>
              </a:rPr>
              <a:t>firewall-cmd --add-port=15672/tcp --permanent        </a:t>
            </a:r>
          </a:p>
          <a:p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6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可能的问题</a:t>
            </a:r>
            <a:endParaRPr lang="zh-CN" altLang="en-US" sz="2000">
              <a:solidFill>
                <a:srgbClr val="F8F8F8"/>
              </a:solidFill>
              <a:latin typeface="微软雅黑"/>
              <a:ea typeface="微软雅黑"/>
            </a:endParaRP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4"/>
            <a:ext cx="957269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运行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rabbitmqctl status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出现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Error: unable to connect to node rabbit@controller: nodedown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之类问题考虑如下几种解决办法：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1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、重启服务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service rabbitmq-server stop</a:t>
            </a: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service rabbitmq-server start</a:t>
            </a:r>
          </a:p>
          <a:p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</a:rPr>
              <a:t>2</a:t>
            </a:r>
            <a:r>
              <a:rPr lang="zh-CN" altLang="en-US" smtClean="0">
                <a:solidFill>
                  <a:schemeClr val="accent2"/>
                </a:solidFill>
                <a:latin typeface="+mn-ea"/>
              </a:rPr>
              <a:t>、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检查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/var/lib/rabbitmq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中是否存在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.erlang.cookie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，没有则新建一个，里面随便输入一段字符串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3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、重新安装服务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  <a:p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4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、百度或者</a:t>
            </a:r>
            <a:r>
              <a:rPr lang="en-US" altLang="zh-CN" smtClean="0">
                <a:solidFill>
                  <a:schemeClr val="accent2"/>
                </a:solidFill>
                <a:latin typeface="+mn-ea"/>
                <a:ea typeface="+mn-ea"/>
              </a:rPr>
              <a:t>Google</a:t>
            </a:r>
            <a:r>
              <a:rPr lang="zh-CN" altLang="en-US" smtClean="0">
                <a:solidFill>
                  <a:schemeClr val="accent2"/>
                </a:solidFill>
                <a:latin typeface="+mn-ea"/>
                <a:ea typeface="+mn-ea"/>
              </a:rPr>
              <a:t>一下</a:t>
            </a:r>
            <a:endParaRPr lang="en-US" altLang="zh-CN" smtClean="0">
              <a:solidFill>
                <a:schemeClr val="accent2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6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1901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管理</a:t>
            </a:r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endParaRPr lang="zh-CN" altLang="en-US" sz="2000" smtClean="0">
              <a:solidFill>
                <a:srgbClr val="F8F8F8"/>
              </a:solidFill>
              <a:latin typeface="微软雅黑"/>
              <a:ea typeface="微软雅黑"/>
            </a:endParaRP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5"/>
            <a:ext cx="942981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/>
                </a:solidFill>
              </a:rPr>
              <a:t>日志一般放在：</a:t>
            </a:r>
            <a:endParaRPr lang="en-US" altLang="zh-CN" smtClean="0">
              <a:solidFill>
                <a:schemeClr val="accent2"/>
              </a:solidFill>
            </a:endParaRPr>
          </a:p>
          <a:p>
            <a:r>
              <a:rPr lang="pt-BR" altLang="zh-CN" smtClean="0">
                <a:solidFill>
                  <a:schemeClr val="accent2"/>
                </a:solidFill>
                <a:hlinkClick r:id="rId3"/>
              </a:rPr>
              <a:t>/var/log/rabbitmq/rabbit@centosvm.log</a:t>
            </a:r>
            <a:endParaRPr lang="pt-BR" altLang="zh-CN" smtClean="0">
              <a:solidFill>
                <a:schemeClr val="accent2"/>
              </a:solidFill>
            </a:endParaRPr>
          </a:p>
          <a:p>
            <a:r>
              <a:rPr lang="pt-BR" altLang="zh-CN" smtClean="0">
                <a:solidFill>
                  <a:schemeClr val="accent2"/>
                </a:solidFill>
                <a:hlinkClick r:id="rId4"/>
              </a:rPr>
              <a:t>/var/log/rabbitmq/rabbit@centosvm-sasl.log</a:t>
            </a:r>
            <a:endParaRPr lang="pt-BR" altLang="zh-CN" smtClean="0">
              <a:solidFill>
                <a:schemeClr val="accent2"/>
              </a:solidFill>
            </a:endParaRPr>
          </a:p>
          <a:p>
            <a:endParaRPr lang="en-US" altLang="zh-CN" smtClean="0">
              <a:solidFill>
                <a:schemeClr val="accent2"/>
              </a:solidFill>
            </a:endParaRPr>
          </a:p>
          <a:p>
            <a:r>
              <a:rPr lang="zh-CN" altLang="en-US" smtClean="0">
                <a:solidFill>
                  <a:schemeClr val="accent2"/>
                </a:solidFill>
              </a:rPr>
              <a:t>管理虚拟主机 </a:t>
            </a:r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add_vhosts [vhost_name]</a:t>
            </a:r>
            <a:r>
              <a:rPr lang="zh-CN" altLang="en-US" smtClean="0">
                <a:solidFill>
                  <a:schemeClr val="accent2"/>
                </a:solidFill>
              </a:rPr>
              <a:t> </a:t>
            </a:r>
            <a:endParaRPr lang="en-US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list_vhosts</a:t>
            </a:r>
            <a:r>
              <a:rPr lang="zh-CN" altLang="en-US" smtClean="0">
                <a:solidFill>
                  <a:schemeClr val="accent2"/>
                </a:solidFill>
              </a:rPr>
              <a:t> </a:t>
            </a:r>
            <a:endParaRPr lang="en-US" altLang="zh-CN" smtClean="0">
              <a:solidFill>
                <a:schemeClr val="accent2"/>
              </a:solidFill>
            </a:endParaRPr>
          </a:p>
          <a:p>
            <a:endParaRPr lang="en-US" smtClean="0">
              <a:solidFill>
                <a:schemeClr val="accent2"/>
              </a:solidFill>
            </a:endParaRPr>
          </a:p>
          <a:p>
            <a:r>
              <a:rPr lang="zh-CN" altLang="en-US" smtClean="0">
                <a:solidFill>
                  <a:schemeClr val="accent2"/>
                </a:solidFill>
              </a:rPr>
              <a:t>启动和关闭</a:t>
            </a:r>
            <a:r>
              <a:rPr lang="en-US" altLang="zh-CN" smtClean="0">
                <a:solidFill>
                  <a:schemeClr val="accent2"/>
                </a:solidFill>
              </a:rPr>
              <a:t>rabbitmq</a:t>
            </a:r>
          </a:p>
          <a:p>
            <a:r>
              <a:rPr lang="en-US" smtClean="0">
                <a:solidFill>
                  <a:schemeClr val="accent2"/>
                </a:solidFill>
              </a:rPr>
              <a:t>rabbitmq-server</a:t>
            </a:r>
            <a:r>
              <a:rPr lang="zh-CN" altLang="en-US" smtClean="0">
                <a:solidFill>
                  <a:schemeClr val="accent2"/>
                </a:solidFill>
              </a:rPr>
              <a:t>会启动</a:t>
            </a:r>
            <a:r>
              <a:rPr lang="en-US" altLang="zh-CN" smtClean="0">
                <a:solidFill>
                  <a:schemeClr val="accent2"/>
                </a:solidFill>
              </a:rPr>
              <a:t>Erlang</a:t>
            </a:r>
            <a:r>
              <a:rPr lang="zh-CN" altLang="en-US" smtClean="0">
                <a:solidFill>
                  <a:schemeClr val="accent2"/>
                </a:solidFill>
              </a:rPr>
              <a:t>节点和</a:t>
            </a:r>
            <a:r>
              <a:rPr lang="en-US" altLang="zh-CN" smtClean="0">
                <a:solidFill>
                  <a:schemeClr val="accent2"/>
                </a:solidFill>
              </a:rPr>
              <a:t>Rabbitmq</a:t>
            </a:r>
            <a:r>
              <a:rPr lang="zh-CN" altLang="en-US" smtClean="0">
                <a:solidFill>
                  <a:schemeClr val="accent2"/>
                </a:solidFill>
              </a:rPr>
              <a:t>应用</a:t>
            </a:r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stop</a:t>
            </a:r>
            <a:r>
              <a:rPr lang="zh-CN" altLang="en-US" smtClean="0">
                <a:solidFill>
                  <a:schemeClr val="accent2"/>
                </a:solidFill>
              </a:rPr>
              <a:t>会关闭</a:t>
            </a:r>
            <a:r>
              <a:rPr lang="en-US" altLang="zh-CN" smtClean="0">
                <a:solidFill>
                  <a:schemeClr val="accent2"/>
                </a:solidFill>
              </a:rPr>
              <a:t>Erlang</a:t>
            </a:r>
            <a:r>
              <a:rPr lang="zh-CN" altLang="en-US" smtClean="0">
                <a:solidFill>
                  <a:schemeClr val="accent2"/>
                </a:solidFill>
              </a:rPr>
              <a:t>节点和</a:t>
            </a:r>
            <a:r>
              <a:rPr lang="en-US" altLang="zh-CN" smtClean="0">
                <a:solidFill>
                  <a:schemeClr val="accent2"/>
                </a:solidFill>
              </a:rPr>
              <a:t>Rabbitmq</a:t>
            </a:r>
            <a:r>
              <a:rPr lang="zh-CN" altLang="en-US" smtClean="0">
                <a:solidFill>
                  <a:schemeClr val="accent2"/>
                </a:solidFill>
              </a:rPr>
              <a:t>应用</a:t>
            </a:r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stop_app</a:t>
            </a:r>
            <a:r>
              <a:rPr lang="zh-CN" altLang="en-US" smtClean="0">
                <a:solidFill>
                  <a:schemeClr val="accent2"/>
                </a:solidFill>
              </a:rPr>
              <a:t>关闭</a:t>
            </a:r>
            <a:r>
              <a:rPr lang="en-US" altLang="zh-CN" smtClean="0">
                <a:solidFill>
                  <a:schemeClr val="accent2"/>
                </a:solidFill>
              </a:rPr>
              <a:t>Rabbitmq</a:t>
            </a:r>
            <a:r>
              <a:rPr lang="zh-CN" altLang="en-US" smtClean="0">
                <a:solidFill>
                  <a:schemeClr val="accent2"/>
                </a:solidFill>
              </a:rPr>
              <a:t>应用</a:t>
            </a:r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start_app</a:t>
            </a:r>
            <a:r>
              <a:rPr lang="zh-CN" altLang="en-US" smtClean="0">
                <a:solidFill>
                  <a:schemeClr val="accent2"/>
                </a:solidFill>
              </a:rPr>
              <a:t>启动</a:t>
            </a:r>
            <a:r>
              <a:rPr lang="en-US" altLang="zh-CN" smtClean="0">
                <a:solidFill>
                  <a:schemeClr val="accent2"/>
                </a:solidFill>
              </a:rPr>
              <a:t>Rabbitmq</a:t>
            </a:r>
            <a:r>
              <a:rPr lang="zh-CN" altLang="en-US" smtClean="0">
                <a:solidFill>
                  <a:schemeClr val="accent2"/>
                </a:solidFill>
              </a:rPr>
              <a:t>应用</a:t>
            </a:r>
            <a:endParaRPr lang="en-US" altLang="zh-CN" smtClean="0">
              <a:solidFill>
                <a:schemeClr val="accent2"/>
              </a:solidFill>
            </a:endParaRPr>
          </a:p>
          <a:p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</a:t>
            </a:r>
            <a:r>
              <a:rPr lang="zh-CN" altLang="en-US" smtClean="0">
                <a:solidFill>
                  <a:schemeClr val="accent2"/>
                </a:solidFill>
              </a:rPr>
              <a:t>配置文件放在 </a:t>
            </a:r>
            <a:r>
              <a:rPr lang="en-US" altLang="zh-CN" smtClean="0">
                <a:solidFill>
                  <a:schemeClr val="accent2"/>
                </a:solidFill>
              </a:rPr>
              <a:t>/etc/rabbitmq </a:t>
            </a:r>
            <a:r>
              <a:rPr lang="zh-CN" altLang="en-US" smtClean="0">
                <a:solidFill>
                  <a:schemeClr val="accent2"/>
                </a:solidFill>
              </a:rPr>
              <a:t>下，名为</a:t>
            </a:r>
            <a:r>
              <a:rPr lang="en-US" altLang="zh-CN" smtClean="0">
                <a:solidFill>
                  <a:schemeClr val="accent2"/>
                </a:solidFill>
              </a:rPr>
              <a:t>rabbitmq.config</a:t>
            </a:r>
            <a:r>
              <a:rPr lang="zh-CN" altLang="en-US" smtClean="0">
                <a:solidFill>
                  <a:schemeClr val="accent2"/>
                </a:solidFill>
              </a:rPr>
              <a:t>，没有且需要使用则可以自己新建一个。</a:t>
            </a:r>
            <a:endParaRPr lang="en-US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6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1202387" y="258692"/>
            <a:ext cx="1901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mtClean="0">
                <a:solidFill>
                  <a:srgbClr val="F8F8F8"/>
                </a:solidFill>
                <a:latin typeface="微软雅黑"/>
                <a:ea typeface="微软雅黑"/>
              </a:rPr>
              <a:t>管理</a:t>
            </a:r>
            <a:r>
              <a:rPr lang="en-US" altLang="zh-CN" sz="2000" smtClean="0">
                <a:solidFill>
                  <a:srgbClr val="F8F8F8"/>
                </a:solidFill>
                <a:latin typeface="微软雅黑"/>
                <a:ea typeface="微软雅黑"/>
              </a:rPr>
              <a:t>Rabbitmq</a:t>
            </a:r>
            <a:endParaRPr lang="zh-CN" altLang="en-US" sz="2000" smtClean="0">
              <a:solidFill>
                <a:srgbClr val="F8F8F8"/>
              </a:solidFill>
              <a:latin typeface="微软雅黑"/>
              <a:ea typeface="微软雅黑"/>
            </a:endParaRPr>
          </a:p>
        </p:txBody>
      </p:sp>
      <p:sp>
        <p:nvSpPr>
          <p:cNvPr id="41" name="Freeform 15"/>
          <p:cNvSpPr>
            <a:spLocks noEditPoints="1"/>
          </p:cNvSpPr>
          <p:nvPr/>
        </p:nvSpPr>
        <p:spPr bwMode="auto">
          <a:xfrm>
            <a:off x="481757" y="284486"/>
            <a:ext cx="361811" cy="370426"/>
          </a:xfrm>
          <a:custGeom>
            <a:avLst/>
            <a:gdLst>
              <a:gd name="T0" fmla="*/ 224 w 411"/>
              <a:gd name="T1" fmla="*/ 346 h 411"/>
              <a:gd name="T2" fmla="*/ 193 w 411"/>
              <a:gd name="T3" fmla="*/ 320 h 411"/>
              <a:gd name="T4" fmla="*/ 272 w 411"/>
              <a:gd name="T5" fmla="*/ 227 h 411"/>
              <a:gd name="T6" fmla="*/ 67 w 411"/>
              <a:gd name="T7" fmla="*/ 227 h 411"/>
              <a:gd name="T8" fmla="*/ 67 w 411"/>
              <a:gd name="T9" fmla="*/ 183 h 411"/>
              <a:gd name="T10" fmla="*/ 272 w 411"/>
              <a:gd name="T11" fmla="*/ 183 h 411"/>
              <a:gd name="T12" fmla="*/ 193 w 411"/>
              <a:gd name="T13" fmla="*/ 91 h 411"/>
              <a:gd name="T14" fmla="*/ 224 w 411"/>
              <a:gd name="T15" fmla="*/ 64 h 411"/>
              <a:gd name="T16" fmla="*/ 345 w 411"/>
              <a:gd name="T17" fmla="*/ 205 h 411"/>
              <a:gd name="T18" fmla="*/ 224 w 411"/>
              <a:gd name="T19" fmla="*/ 346 h 411"/>
              <a:gd name="T20" fmla="*/ 206 w 411"/>
              <a:gd name="T21" fmla="*/ 0 h 411"/>
              <a:gd name="T22" fmla="*/ 411 w 411"/>
              <a:gd name="T23" fmla="*/ 205 h 411"/>
              <a:gd name="T24" fmla="*/ 206 w 411"/>
              <a:gd name="T25" fmla="*/ 411 h 411"/>
              <a:gd name="T26" fmla="*/ 0 w 411"/>
              <a:gd name="T27" fmla="*/ 205 h 411"/>
              <a:gd name="T28" fmla="*/ 206 w 411"/>
              <a:gd name="T29" fmla="*/ 0 h 411"/>
              <a:gd name="T30" fmla="*/ 206 w 411"/>
              <a:gd name="T31" fmla="*/ 26 h 411"/>
              <a:gd name="T32" fmla="*/ 385 w 411"/>
              <a:gd name="T33" fmla="*/ 205 h 411"/>
              <a:gd name="T34" fmla="*/ 206 w 411"/>
              <a:gd name="T35" fmla="*/ 385 h 411"/>
              <a:gd name="T36" fmla="*/ 27 w 411"/>
              <a:gd name="T37" fmla="*/ 205 h 411"/>
              <a:gd name="T38" fmla="*/ 206 w 411"/>
              <a:gd name="T39" fmla="*/ 26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1" h="411">
                <a:moveTo>
                  <a:pt x="224" y="346"/>
                </a:moveTo>
                <a:lnTo>
                  <a:pt x="193" y="320"/>
                </a:lnTo>
                <a:lnTo>
                  <a:pt x="272" y="227"/>
                </a:lnTo>
                <a:lnTo>
                  <a:pt x="67" y="227"/>
                </a:lnTo>
                <a:lnTo>
                  <a:pt x="67" y="183"/>
                </a:lnTo>
                <a:lnTo>
                  <a:pt x="272" y="183"/>
                </a:lnTo>
                <a:lnTo>
                  <a:pt x="193" y="91"/>
                </a:lnTo>
                <a:lnTo>
                  <a:pt x="224" y="64"/>
                </a:lnTo>
                <a:lnTo>
                  <a:pt x="345" y="205"/>
                </a:lnTo>
                <a:lnTo>
                  <a:pt x="224" y="346"/>
                </a:lnTo>
                <a:close/>
                <a:moveTo>
                  <a:pt x="206" y="0"/>
                </a:moveTo>
                <a:cubicBezTo>
                  <a:pt x="319" y="0"/>
                  <a:pt x="411" y="92"/>
                  <a:pt x="411" y="205"/>
                </a:cubicBezTo>
                <a:cubicBezTo>
                  <a:pt x="411" y="319"/>
                  <a:pt x="319" y="411"/>
                  <a:pt x="206" y="411"/>
                </a:cubicBezTo>
                <a:cubicBezTo>
                  <a:pt x="92" y="411"/>
                  <a:pt x="0" y="319"/>
                  <a:pt x="0" y="205"/>
                </a:cubicBezTo>
                <a:cubicBezTo>
                  <a:pt x="0" y="92"/>
                  <a:pt x="92" y="0"/>
                  <a:pt x="206" y="0"/>
                </a:cubicBezTo>
                <a:close/>
                <a:moveTo>
                  <a:pt x="206" y="26"/>
                </a:moveTo>
                <a:cubicBezTo>
                  <a:pt x="305" y="26"/>
                  <a:pt x="385" y="106"/>
                  <a:pt x="385" y="205"/>
                </a:cubicBezTo>
                <a:cubicBezTo>
                  <a:pt x="385" y="304"/>
                  <a:pt x="305" y="385"/>
                  <a:pt x="206" y="385"/>
                </a:cubicBezTo>
                <a:cubicBezTo>
                  <a:pt x="107" y="385"/>
                  <a:pt x="27" y="304"/>
                  <a:pt x="27" y="205"/>
                </a:cubicBezTo>
                <a:cubicBezTo>
                  <a:pt x="27" y="106"/>
                  <a:pt x="107" y="26"/>
                  <a:pt x="206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18B8BA"/>
              </a:solidFill>
            </a:endParaRPr>
          </a:p>
        </p:txBody>
      </p:sp>
      <p:sp>
        <p:nvSpPr>
          <p:cNvPr id="5" name="圆角矩形​​ 34"/>
          <p:cNvSpPr/>
          <p:nvPr/>
        </p:nvSpPr>
        <p:spPr>
          <a:xfrm>
            <a:off x="1106477" y="928670"/>
            <a:ext cx="10135440" cy="5572164"/>
          </a:xfrm>
          <a:prstGeom prst="roundRect">
            <a:avLst>
              <a:gd name="adj" fmla="val 8586"/>
            </a:avLst>
          </a:prstGeom>
          <a:noFill/>
          <a:ln w="12700" cap="flat" cmpd="sng" algn="ctr">
            <a:solidFill>
              <a:schemeClr val="accent2"/>
            </a:solidFill>
            <a:prstDash val="dash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83473" y="1142985"/>
            <a:ext cx="942981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/>
                </a:solidFill>
              </a:rPr>
              <a:t>用户管理</a:t>
            </a:r>
            <a:endParaRPr lang="en-US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add_user [username] [pwd]</a:t>
            </a: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delete_user [username]</a:t>
            </a:r>
          </a:p>
          <a:p>
            <a:endParaRPr lang="en-US" smtClean="0">
              <a:solidFill>
                <a:schemeClr val="accent2"/>
              </a:solidFill>
            </a:endParaRPr>
          </a:p>
          <a:p>
            <a:r>
              <a:rPr lang="zh-CN" altLang="en-US" smtClean="0">
                <a:solidFill>
                  <a:schemeClr val="accent2"/>
                </a:solidFill>
              </a:rPr>
              <a:t>用户权限控制</a:t>
            </a:r>
            <a:endParaRPr lang="en-US" altLang="zh-CN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</a:t>
            </a:r>
            <a:r>
              <a:rPr lang="en-US" smtClean="0">
                <a:solidFill>
                  <a:schemeClr val="accent2"/>
                </a:solidFill>
              </a:rPr>
              <a:t>set_permissions [-p &lt;vhostpath&gt;] &lt;user&gt; &lt;conf&gt; &lt;write&gt; &lt;read&gt;</a:t>
            </a:r>
          </a:p>
          <a:p>
            <a:r>
              <a:rPr lang="zh-CN" altLang="en-US" smtClean="0">
                <a:solidFill>
                  <a:schemeClr val="accent2"/>
                </a:solidFill>
              </a:rPr>
              <a:t>如用户</a:t>
            </a:r>
            <a:r>
              <a:rPr lang="en-US" altLang="zh-CN" smtClean="0">
                <a:solidFill>
                  <a:schemeClr val="accent2"/>
                </a:solidFill>
              </a:rPr>
              <a:t>Mark</a:t>
            </a:r>
            <a:r>
              <a:rPr lang="zh-CN" altLang="en-US" smtClean="0">
                <a:solidFill>
                  <a:schemeClr val="accent2"/>
                </a:solidFill>
              </a:rPr>
              <a:t>在虚拟主机</a:t>
            </a:r>
            <a:r>
              <a:rPr lang="en-US" altLang="zh-CN" smtClean="0">
                <a:solidFill>
                  <a:schemeClr val="accent2"/>
                </a:solidFill>
              </a:rPr>
              <a:t>logHost</a:t>
            </a:r>
            <a:r>
              <a:rPr lang="zh-CN" altLang="en-US" smtClean="0">
                <a:solidFill>
                  <a:schemeClr val="accent2"/>
                </a:solidFill>
              </a:rPr>
              <a:t>上的所有权限：</a:t>
            </a:r>
            <a:endParaRPr lang="en-US" smtClean="0">
              <a:solidFill>
                <a:schemeClr val="accent2"/>
              </a:solidFill>
            </a:endParaRPr>
          </a:p>
          <a:p>
            <a:r>
              <a:rPr lang="en-US" altLang="zh-CN" smtClean="0">
                <a:solidFill>
                  <a:schemeClr val="accent2"/>
                </a:solidFill>
              </a:rPr>
              <a:t>rabbitmqctl set_permissions –p logHost Mark “.*” “.*” “.*”</a:t>
            </a:r>
            <a:endParaRPr lang="en-US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9236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4866">
        <p14:prism isInverted="1"/>
      </p:transition>
    </mc:Choice>
    <mc:Fallback>
      <p:transition spd="slow" advTm="4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60"/>
                            </p:stCondLst>
                            <p:childTnLst>
                              <p:par>
                                <p:cTn id="1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  <p:bldP spid="5" grpId="0" animBg="1"/>
    </p:bldLst>
  </p:timing>
</p:sld>
</file>

<file path=ppt/theme/theme1.xml><?xml version="1.0" encoding="utf-8"?>
<a:theme xmlns:a="http://schemas.openxmlformats.org/drawingml/2006/main" name="1_默认设计模板">
  <a:themeElements>
    <a:clrScheme name="自定义 1">
      <a:dk1>
        <a:srgbClr val="FEAE01"/>
      </a:dk1>
      <a:lt1>
        <a:srgbClr val="37CCCE"/>
      </a:lt1>
      <a:dk2>
        <a:srgbClr val="E25C36"/>
      </a:dk2>
      <a:lt2>
        <a:srgbClr val="C2D432"/>
      </a:lt2>
      <a:accent1>
        <a:srgbClr val="37B223"/>
      </a:accent1>
      <a:accent2>
        <a:srgbClr val="2B2A30"/>
      </a:accent2>
      <a:accent3>
        <a:srgbClr val="E0DFDD"/>
      </a:accent3>
      <a:accent4>
        <a:srgbClr val="746E6F"/>
      </a:accent4>
      <a:accent5>
        <a:srgbClr val="37CCCE"/>
      </a:accent5>
      <a:accent6>
        <a:srgbClr val="2B2A30"/>
      </a:accent6>
      <a:hlink>
        <a:srgbClr val="746E6F"/>
      </a:hlink>
      <a:folHlink>
        <a:srgbClr val="FEAE01"/>
      </a:folHlink>
    </a:clrScheme>
    <a:fontScheme name="默认设计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27462</TotalTime>
  <Pages>0</Pages>
  <Words>560</Words>
  <Characters>0</Characters>
  <Application>Microsoft Office PowerPoint</Application>
  <DocSecurity>0</DocSecurity>
  <PresentationFormat>自定义</PresentationFormat>
  <Lines>0</Lines>
  <Paragraphs>150</Paragraphs>
  <Slides>15</Slides>
  <Notes>15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1_默认设计模板</vt:lpstr>
      <vt:lpstr>RabbitMq 安装管理和集群化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</vt:vector>
  </TitlesOfParts>
  <Manager/>
  <Company/>
  <LinksUpToDate>false</LinksUpToDate>
  <CharactersWithSpaces>0</CharactersWithSpaces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subject/>
  <dc:creator>user</dc:creator>
  <cp:keywords>锐旗设计；https://9ppt.taobao.com</cp:keywords>
  <dc:description/>
  <cp:lastModifiedBy>pfx</cp:lastModifiedBy>
  <cp:revision>2053</cp:revision>
  <dcterms:created xsi:type="dcterms:W3CDTF">2013-01-25T01:44:32Z</dcterms:created>
  <dcterms:modified xsi:type="dcterms:W3CDTF">2017-11-08T08:44:50Z</dcterms:modified>
  <cp:category>锐旗设计；https://9ppt.taobao.com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2052-9.1.0.4429</vt:lpwstr>
  </property>
</Properties>
</file>

<file path=docProps/thumbnail.jpeg>
</file>